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9"/>
  </p:notesMasterIdLst>
  <p:sldIdLst>
    <p:sldId id="267" r:id="rId2"/>
    <p:sldId id="266" r:id="rId3"/>
    <p:sldId id="262" r:id="rId4"/>
    <p:sldId id="263" r:id="rId5"/>
    <p:sldId id="264" r:id="rId6"/>
    <p:sldId id="268" r:id="rId7"/>
    <p:sldId id="269" r:id="rId8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pos="46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37" autoAdjust="0"/>
  </p:normalViewPr>
  <p:slideViewPr>
    <p:cSldViewPr snapToGrid="0" showGuides="1">
      <p:cViewPr varScale="1">
        <p:scale>
          <a:sx n="68" d="100"/>
          <a:sy n="68" d="100"/>
        </p:scale>
        <p:origin x="1446" y="60"/>
      </p:cViewPr>
      <p:guideLst>
        <p:guide orient="horz" pos="3385"/>
        <p:guide pos="464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C97B9FEE-EE7B-4557-A79D-6C22D59655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FC7FCAC-737D-47C2-9881-8CEB7813B8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F2958E9-7AE2-4326-97B4-C87958A3E225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6C50DB3A-B3A8-45DB-9EE0-EF9A31AE64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49A83B90-F540-46BA-A0DB-8A9E1D075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8051F8D-39BA-42B7-9697-C129E0E514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4B6B440-C994-4245-A056-48942371A8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5B2A2F-240C-484B-B057-F67B44F0E1B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like slajda 1">
            <a:extLst>
              <a:ext uri="{FF2B5EF4-FFF2-40B4-BE49-F238E27FC236}">
                <a16:creationId xmlns:a16="http://schemas.microsoft.com/office/drawing/2014/main" id="{666FEAD7-7B11-416D-9C2D-E6765AD351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zervirano mjesto bilježaka 2">
            <a:extLst>
              <a:ext uri="{FF2B5EF4-FFF2-40B4-BE49-F238E27FC236}">
                <a16:creationId xmlns:a16="http://schemas.microsoft.com/office/drawing/2014/main" id="{31E979DC-A9F2-43E5-82C7-5738A5F264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11268" name="Rezervirano mjesto broja slajda 3">
            <a:extLst>
              <a:ext uri="{FF2B5EF4-FFF2-40B4-BE49-F238E27FC236}">
                <a16:creationId xmlns:a16="http://schemas.microsoft.com/office/drawing/2014/main" id="{1AC546A9-E373-4DA8-BFFF-CD8A5B33CB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323C40-BC3A-49A6-BECC-C055C1E02943}" type="slidenum">
              <a:rPr lang="hr-HR" altLang="sr-Latn-RS"/>
              <a:pPr>
                <a:spcBef>
                  <a:spcPct val="0"/>
                </a:spcBef>
              </a:pPr>
              <a:t>7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>
            <a:extLst>
              <a:ext uri="{FF2B5EF4-FFF2-40B4-BE49-F238E27FC236}">
                <a16:creationId xmlns:a16="http://schemas.microsoft.com/office/drawing/2014/main" id="{464010B3-9E50-49F1-AD14-5CE3B3423B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1190847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C88CAC4E-E829-4597-93E0-42E483AA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2877-C3DA-442E-99C5-58EB9141ECC5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72478870-18C0-4D2D-B820-1CEAF7E1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97425C21-6831-4276-AC95-E0D636C9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4DCD9A-6418-4E34-86FD-35B907FA059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7589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234B06-F81C-4629-BAA2-63EBFFD8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EAC3-53DE-4B6C-AF9A-15D6D638EAD3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50CFF61-F910-4111-92F4-BFEFB6668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FD649F-CFD0-4D72-AC0A-BE0E89C0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05EE-6E81-42C2-8E97-7E769C1C7CC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1977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550C450-C31B-4BA6-AD33-690DB0A7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E4EF4-B4AB-4259-BC2B-22418E5A80AB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D78676A-4057-4708-9753-62C8DA3F9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81FEFB4-4D9D-4998-8B75-9101D5F3A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5F0CB-E81E-495C-A88C-5DB5D04059A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3679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85E4922-C89E-4DE2-8047-7737BAC35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1AE22-0CBC-47DB-8948-A1877A82A271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2935728-71E3-4AA6-B3A7-2DD2A11EB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724E565-FC30-44BA-8FC7-A9FCAF3D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ADC57-6013-4339-915C-9E664CF2230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0094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5BF8F9-730E-4BA2-8BC4-AB03536E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DD8F-9450-459D-AF29-7B3632D1661F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8E7DA58-CD88-4AF1-84F3-C0C50EA9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9011DA8-9B27-440A-A690-F476CA493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A055E-ADFF-44D0-8262-A5206473CCD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5675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644107F3-1134-4C7F-9353-B1F7F1A4F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240B0-3890-4A5A-A197-C7467EEA2939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08E8FC88-4D87-4619-9A93-8EE77F97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6C3E600D-87E4-46DD-9CD4-69742B94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C7D50-50BD-4727-885C-2761DA7020E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7562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4A36D662-848E-4EC7-91CD-8C7E1455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3482E-83F7-461F-BE22-1A731058AF0D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CC053A2D-D1C3-4358-A0DF-EBE82D9B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FA998058-6785-4199-9FA6-60CB61C7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9C957-ACAB-422E-85F2-4AC9D76A7E2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9858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ED7D0B4C-04D3-491B-A60D-BB56DD2EA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1F98-85B8-4CB2-8BC3-983F873D703A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8EB5963C-A084-4547-A83A-641D7D0D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2534277B-D756-4EF4-8DC0-4501838E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CDAA2-E683-4EC5-B32C-18586388629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0468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066EE40A-7DBB-4632-A100-A1D8BDEFE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1860-9C3D-4FF7-9B6E-CB7DC21FAAC4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A99CF8DB-15C4-45BE-9543-E995AFA4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2AEFE9F3-0A03-45BF-8388-0AA38DAD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4BABA-709C-4F52-AF72-A792D9C6D95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9452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61214062-2786-4E14-B119-7D9C530CC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A5B9F-E1E4-4BF6-905D-2A3F9C87BC52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7FAC3511-2BF2-4A3D-9A5D-5E33DE53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2BE6DA9-3E89-481B-B9E7-0B13AA631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D354-7CE4-4371-A10E-FB287FFB7DB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5486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D778E10A-BD12-4FA6-BC1C-B87157D8A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A3135-3572-4EE9-8AEC-E514C6E92A98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A1A5CC61-973A-4FA0-88AB-7DC152631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B8A8AA15-5B67-4918-9D2B-4C1963C0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542E4-5D8A-4E1F-872C-45820C06086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4163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>
            <a:extLst>
              <a:ext uri="{FF2B5EF4-FFF2-40B4-BE49-F238E27FC236}">
                <a16:creationId xmlns:a16="http://schemas.microsoft.com/office/drawing/2014/main" id="{79EDC680-A393-4872-885F-7C9B35450B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zervirano mjesto teksta 2">
            <a:extLst>
              <a:ext uri="{FF2B5EF4-FFF2-40B4-BE49-F238E27FC236}">
                <a16:creationId xmlns:a16="http://schemas.microsoft.com/office/drawing/2014/main" id="{2896F3B1-6EB7-4D68-8C84-44CE00642F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BFF6D2B-EA6D-4F43-8FA8-96DA94467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264DBB-DF9F-4D2E-AFBF-35F41F1E2D40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164F7B5-8152-4CC0-AA98-A193317BCB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BE98EA-3215-4D25-A67B-C1C73485D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8010D6-F49D-4883-8D35-C0718F0DBA9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" Type="http://schemas.openxmlformats.org/officeDocument/2006/relationships/image" Target="../media/image9.wmf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24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2" Type="http://schemas.openxmlformats.org/officeDocument/2006/relationships/oleObject" Target="../embeddings/oleObject8.bin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image" Target="../media/image22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9.bin"/><Relationship Id="rId32" Type="http://schemas.openxmlformats.org/officeDocument/2006/relationships/oleObject" Target="../embeddings/oleObject23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21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22.bin"/><Relationship Id="rId35" Type="http://schemas.openxmlformats.org/officeDocument/2006/relationships/image" Target="../media/image2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3A2842A-48CF-4CBB-91CD-904BD3914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125" y="1619250"/>
            <a:ext cx="7772400" cy="1470025"/>
          </a:xfrm>
        </p:spPr>
        <p:txBody>
          <a:bodyPr/>
          <a:lstStyle/>
          <a:p>
            <a:pPr marL="358775" algn="ctr" eaLnBrk="1" hangingPunct="1"/>
            <a:r>
              <a:rPr lang="hr-HR" altLang="sr-Latn-RS" sz="4800">
                <a:solidFill>
                  <a:schemeClr val="tx1"/>
                </a:solidFill>
                <a:latin typeface="Arial" panose="020B0604020202020204" pitchFamily="34" charset="0"/>
              </a:rPr>
              <a:t>1.</a:t>
            </a:r>
            <a:r>
              <a:rPr lang="hr-HR" altLang="sr-Latn-RS" sz="4800">
                <a:latin typeface="Arial" panose="020B0604020202020204" pitchFamily="34" charset="0"/>
              </a:rPr>
              <a:t> </a:t>
            </a:r>
            <a:r>
              <a:rPr lang="hr-HR" altLang="sr-Latn-RS" sz="4800">
                <a:solidFill>
                  <a:schemeClr val="tx1"/>
                </a:solidFill>
                <a:latin typeface="Arial" panose="020B0604020202020204" pitchFamily="34" charset="0"/>
              </a:rPr>
              <a:t>REALNI BROJEVI</a:t>
            </a:r>
            <a:r>
              <a:rPr lang="hr-HR" altLang="sr-Latn-RS" sz="4800">
                <a:latin typeface="Arial" panose="020B0604020202020204" pitchFamily="34" charset="0"/>
              </a:rPr>
              <a:t>. </a:t>
            </a:r>
            <a:r>
              <a:rPr lang="hr-HR" altLang="sr-Latn-RS" sz="4000"/>
              <a:t>REALNI BROJEVI1</a:t>
            </a:r>
            <a:endParaRPr lang="hr-HR" altLang="sr-Latn-RS" sz="4000">
              <a:solidFill>
                <a:schemeClr val="tx1"/>
              </a:solidFill>
            </a:endParaRP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1C085EB5-D5B9-4346-9500-014BE3936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4913" y="2563813"/>
            <a:ext cx="6169025" cy="3176587"/>
          </a:xfrm>
        </p:spPr>
        <p:txBody>
          <a:bodyPr/>
          <a:lstStyle/>
          <a:p>
            <a:pPr eaLnBrk="1" hangingPunct="1"/>
            <a:r>
              <a:rPr lang="hr-HR" altLang="sr-Latn-RS" sz="4400"/>
              <a:t>1.3. Kvadrat umnoška i količnika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EF0910B3-BBBC-4C5F-BC70-6D3FC3B17E73}"/>
              </a:ext>
            </a:extLst>
          </p:cNvPr>
          <p:cNvGraphicFramePr>
            <a:graphicFrameLocks noGrp="1"/>
          </p:cNvGraphicFramePr>
          <p:nvPr/>
        </p:nvGraphicFramePr>
        <p:xfrm>
          <a:off x="681038" y="900113"/>
          <a:ext cx="7888287" cy="3886200"/>
        </p:xfrm>
        <a:graphic>
          <a:graphicData uri="http://schemas.openxmlformats.org/drawingml/2006/table">
            <a:tbl>
              <a:tblPr/>
              <a:tblGrid>
                <a:gridCol w="11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hr-HR" altLang="sr-Latn-R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hr-HR" altLang="sr-Latn-RS" sz="18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hr-HR" altLang="sr-Latn-R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hr-HR" altLang="sr-Latn-RS" sz="18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a 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·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 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hr-HR" altLang="sr-Latn-R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·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 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hr-HR" altLang="sr-Latn-R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hr-HR" altLang="sr-Latn-RS" sz="18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·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 </a:t>
                      </a:r>
                      <a:r>
                        <a:rPr kumimoji="0" lang="hr-HR" altLang="sr-Latn-R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hr-HR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hr-HR" altLang="sr-Latn-R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180" name="Object 2">
            <a:extLst>
              <a:ext uri="{FF2B5EF4-FFF2-40B4-BE49-F238E27FC236}">
                <a16:creationId xmlns:a16="http://schemas.microsoft.com/office/drawing/2014/main" id="{122FA336-7795-482D-96E6-A083B86F0D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9513" y="3559175"/>
          <a:ext cx="203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112" imgH="571252" progId="Equation.DSMT4">
                  <p:embed/>
                </p:oleObj>
              </mc:Choice>
              <mc:Fallback>
                <p:oleObj name="Equation" r:id="rId2" imgW="203112" imgH="57125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3559175"/>
                        <a:ext cx="203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81" name="Object 4">
            <a:extLst>
              <a:ext uri="{FF2B5EF4-FFF2-40B4-BE49-F238E27FC236}">
                <a16:creationId xmlns:a16="http://schemas.microsoft.com/office/drawing/2014/main" id="{81139B22-59F3-4034-B634-73EC084238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5363" y="3533775"/>
          <a:ext cx="203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112" imgH="571252" progId="Equation.DSMT4">
                  <p:embed/>
                </p:oleObj>
              </mc:Choice>
              <mc:Fallback>
                <p:oleObj name="Equation" r:id="rId4" imgW="203112" imgH="57125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3" y="3533775"/>
                        <a:ext cx="203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id="{5B7244F2-1DFA-4573-B278-F5ED9C9031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02013" y="3533775"/>
          <a:ext cx="203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3112" imgH="571252" progId="Equation.DSMT4">
                  <p:embed/>
                </p:oleObj>
              </mc:Choice>
              <mc:Fallback>
                <p:oleObj name="Equation" r:id="rId6" imgW="203112" imgH="57125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013" y="3533775"/>
                        <a:ext cx="203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>
            <a:extLst>
              <a:ext uri="{FF2B5EF4-FFF2-40B4-BE49-F238E27FC236}">
                <a16:creationId xmlns:a16="http://schemas.microsoft.com/office/drawing/2014/main" id="{9242D064-3985-4F08-BFD0-6BEA3EDC8F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41975" y="3533775"/>
          <a:ext cx="203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112" imgH="571252" progId="Equation.DSMT4">
                  <p:embed/>
                </p:oleObj>
              </mc:Choice>
              <mc:Fallback>
                <p:oleObj name="Equation" r:id="rId8" imgW="203112" imgH="57125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1975" y="3533775"/>
                        <a:ext cx="203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84" name="Pravokutnik 11">
            <a:extLst>
              <a:ext uri="{FF2B5EF4-FFF2-40B4-BE49-F238E27FC236}">
                <a16:creationId xmlns:a16="http://schemas.microsoft.com/office/drawing/2014/main" id="{A13C5A3F-F358-4C31-B2C2-3ABDB411D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811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78EC24A6-D5C4-4B20-960B-5FACBD604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16811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</a:t>
            </a:r>
          </a:p>
        </p:txBody>
      </p:sp>
      <p:sp>
        <p:nvSpPr>
          <p:cNvPr id="5186" name="Pravokutnik 14">
            <a:extLst>
              <a:ext uri="{FF2B5EF4-FFF2-40B4-BE49-F238E27FC236}">
                <a16:creationId xmlns:a16="http://schemas.microsoft.com/office/drawing/2014/main" id="{9E8CDE1C-EC7E-4780-BB8B-286B19B19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2352675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–2</a:t>
            </a:r>
          </a:p>
        </p:txBody>
      </p:sp>
      <p:sp>
        <p:nvSpPr>
          <p:cNvPr id="17" name="Pravokutnik 16">
            <a:extLst>
              <a:ext uri="{FF2B5EF4-FFF2-40B4-BE49-F238E27FC236}">
                <a16:creationId xmlns:a16="http://schemas.microsoft.com/office/drawing/2014/main" id="{DF72551A-B18D-49AD-901E-6781ED09E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29956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9</a:t>
            </a:r>
          </a:p>
        </p:txBody>
      </p:sp>
      <p:sp>
        <p:nvSpPr>
          <p:cNvPr id="5188" name="Pravokutnik 17">
            <a:extLst>
              <a:ext uri="{FF2B5EF4-FFF2-40B4-BE49-F238E27FC236}">
                <a16:creationId xmlns:a16="http://schemas.microsoft.com/office/drawing/2014/main" id="{240B993A-EEBF-4E8C-A3CD-B59D88F40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9956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</a:t>
            </a:r>
          </a:p>
        </p:txBody>
      </p:sp>
      <p:sp>
        <p:nvSpPr>
          <p:cNvPr id="5189" name="Pravokutnik 28">
            <a:extLst>
              <a:ext uri="{FF2B5EF4-FFF2-40B4-BE49-F238E27FC236}">
                <a16:creationId xmlns:a16="http://schemas.microsoft.com/office/drawing/2014/main" id="{3A1C9390-8A8E-4F92-AF28-C97FC0572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550" y="42656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2.5</a:t>
            </a:r>
          </a:p>
        </p:txBody>
      </p:sp>
      <p:sp>
        <p:nvSpPr>
          <p:cNvPr id="30" name="Pravokutnik 29">
            <a:extLst>
              <a:ext uri="{FF2B5EF4-FFF2-40B4-BE49-F238E27FC236}">
                <a16:creationId xmlns:a16="http://schemas.microsoft.com/office/drawing/2014/main" id="{F152DC6B-ED91-4DA8-A7BF-B980D6577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16811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</a:t>
            </a:r>
          </a:p>
        </p:txBody>
      </p:sp>
      <p:sp>
        <p:nvSpPr>
          <p:cNvPr id="31" name="Pravokutnik 30">
            <a:extLst>
              <a:ext uri="{FF2B5EF4-FFF2-40B4-BE49-F238E27FC236}">
                <a16:creationId xmlns:a16="http://schemas.microsoft.com/office/drawing/2014/main" id="{C194D3CD-34C8-49E7-8BB6-0349AFAFD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1681163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</a:t>
            </a:r>
          </a:p>
        </p:txBody>
      </p:sp>
      <p:sp>
        <p:nvSpPr>
          <p:cNvPr id="32" name="Pravokutnik 31">
            <a:extLst>
              <a:ext uri="{FF2B5EF4-FFF2-40B4-BE49-F238E27FC236}">
                <a16:creationId xmlns:a16="http://schemas.microsoft.com/office/drawing/2014/main" id="{8EE92DC4-8F8B-4C06-A65D-D4027190F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7188" y="1681163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</a:t>
            </a:r>
          </a:p>
        </p:txBody>
      </p:sp>
      <p:sp>
        <p:nvSpPr>
          <p:cNvPr id="33" name="Pravokutnik 32">
            <a:extLst>
              <a:ext uri="{FF2B5EF4-FFF2-40B4-BE49-F238E27FC236}">
                <a16:creationId xmlns:a16="http://schemas.microsoft.com/office/drawing/2014/main" id="{4E77FB88-4F22-4C81-9557-9D5D7A24A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238" y="1681163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AB32BF0E-864D-4CB5-A8BC-CB1171AB8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23526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</a:t>
            </a:r>
          </a:p>
        </p:txBody>
      </p:sp>
      <p:sp>
        <p:nvSpPr>
          <p:cNvPr id="35" name="Pravokutnik 34">
            <a:extLst>
              <a:ext uri="{FF2B5EF4-FFF2-40B4-BE49-F238E27FC236}">
                <a16:creationId xmlns:a16="http://schemas.microsoft.com/office/drawing/2014/main" id="{751247B5-B273-4B8D-AD16-D14F23178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23526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93204FB7-4FF6-40A5-83C2-038D25928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235267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</a:t>
            </a:r>
          </a:p>
        </p:txBody>
      </p:sp>
      <p:sp>
        <p:nvSpPr>
          <p:cNvPr id="37" name="Pravokutnik 36">
            <a:extLst>
              <a:ext uri="{FF2B5EF4-FFF2-40B4-BE49-F238E27FC236}">
                <a16:creationId xmlns:a16="http://schemas.microsoft.com/office/drawing/2014/main" id="{A60D3049-439D-4EE9-8468-2BB724759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7188" y="235267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</a:t>
            </a:r>
          </a:p>
        </p:txBody>
      </p:sp>
      <p:sp>
        <p:nvSpPr>
          <p:cNvPr id="38" name="Pravokutnik 37">
            <a:extLst>
              <a:ext uri="{FF2B5EF4-FFF2-40B4-BE49-F238E27FC236}">
                <a16:creationId xmlns:a16="http://schemas.microsoft.com/office/drawing/2014/main" id="{910AD7DC-5749-4C0C-9959-3192C5390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238" y="2352675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94E0C392-A8A2-41DB-A41A-C2EF35E95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7375" y="299561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16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DA714206-9422-41FA-8E6D-8961CE423DA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03850" y="2995613"/>
            <a:ext cx="67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– 12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26CBD446-8B77-4781-9A93-F5B7D58D9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2995613"/>
            <a:ext cx="569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144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533C3119-353E-45CF-BD67-82A16082C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38" y="2995613"/>
            <a:ext cx="568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144</a:t>
            </a:r>
          </a:p>
        </p:txBody>
      </p:sp>
      <p:graphicFrame>
        <p:nvGraphicFramePr>
          <p:cNvPr id="1034" name="Object 10">
            <a:extLst>
              <a:ext uri="{FF2B5EF4-FFF2-40B4-BE49-F238E27FC236}">
                <a16:creationId xmlns:a16="http://schemas.microsoft.com/office/drawing/2014/main" id="{94CF0E2C-8557-499A-A057-2BC259A972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51350" y="3533775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0057" imgH="571252" progId="Equation.DSMT4">
                  <p:embed/>
                </p:oleObj>
              </mc:Choice>
              <mc:Fallback>
                <p:oleObj name="Equation" r:id="rId10" imgW="330057" imgH="57125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1350" y="3533775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>
            <a:extLst>
              <a:ext uri="{FF2B5EF4-FFF2-40B4-BE49-F238E27FC236}">
                <a16:creationId xmlns:a16="http://schemas.microsoft.com/office/drawing/2014/main" id="{67D931ED-7D8F-42FB-9D26-72F75FF15E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9250" y="3533775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30057" imgH="571252" progId="Equation.DSMT4">
                  <p:embed/>
                </p:oleObj>
              </mc:Choice>
              <mc:Fallback>
                <p:oleObj name="Equation" r:id="rId12" imgW="330057" imgH="57125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3533775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851E5765-5E0A-4AEF-9E01-01493DFBE8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61300" y="3533775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30057" imgH="571252" progId="Equation.DSMT4">
                  <p:embed/>
                </p:oleObj>
              </mc:Choice>
              <mc:Fallback>
                <p:oleObj name="Equation" r:id="rId14" imgW="330057" imgH="57125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1300" y="3533775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Pravokutnik 46">
            <a:extLst>
              <a:ext uri="{FF2B5EF4-FFF2-40B4-BE49-F238E27FC236}">
                <a16:creationId xmlns:a16="http://schemas.microsoft.com/office/drawing/2014/main" id="{685259D5-F4ED-4787-B1BA-1A2EC3022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4265613"/>
            <a:ext cx="633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0.04</a:t>
            </a:r>
          </a:p>
        </p:txBody>
      </p:sp>
      <p:sp>
        <p:nvSpPr>
          <p:cNvPr id="48" name="Pravokutnik 47">
            <a:extLst>
              <a:ext uri="{FF2B5EF4-FFF2-40B4-BE49-F238E27FC236}">
                <a16:creationId xmlns:a16="http://schemas.microsoft.com/office/drawing/2014/main" id="{33BB69F3-CD6E-4940-8904-54C80F4AC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0538" y="4265613"/>
            <a:ext cx="633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6.25</a:t>
            </a:r>
          </a:p>
        </p:txBody>
      </p:sp>
      <p:sp>
        <p:nvSpPr>
          <p:cNvPr id="49" name="Pravokutnik 48">
            <a:extLst>
              <a:ext uri="{FF2B5EF4-FFF2-40B4-BE49-F238E27FC236}">
                <a16:creationId xmlns:a16="http://schemas.microsoft.com/office/drawing/2014/main" id="{CDEE5F63-18F8-4FBC-AA6D-BDC92F5A908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03850" y="4265613"/>
            <a:ext cx="67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0.5</a:t>
            </a:r>
          </a:p>
        </p:txBody>
      </p:sp>
      <p:sp>
        <p:nvSpPr>
          <p:cNvPr id="50" name="Pravokutnik 49">
            <a:extLst>
              <a:ext uri="{FF2B5EF4-FFF2-40B4-BE49-F238E27FC236}">
                <a16:creationId xmlns:a16="http://schemas.microsoft.com/office/drawing/2014/main" id="{712E399E-EF81-4A0D-B144-CA8F3A109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850" y="4265613"/>
            <a:ext cx="633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0.25</a:t>
            </a:r>
          </a:p>
        </p:txBody>
      </p:sp>
      <p:sp>
        <p:nvSpPr>
          <p:cNvPr id="51" name="Pravokutnik 50">
            <a:extLst>
              <a:ext uri="{FF2B5EF4-FFF2-40B4-BE49-F238E27FC236}">
                <a16:creationId xmlns:a16="http://schemas.microsoft.com/office/drawing/2014/main" id="{BC19ECCE-8D62-4D11-80E9-AC8DFAEE0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900" y="4265613"/>
            <a:ext cx="63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0.25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7" grpId="0"/>
      <p:bldP spid="48" grpId="0"/>
      <p:bldP spid="49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jeni pravokutnik 1">
            <a:extLst>
              <a:ext uri="{FF2B5EF4-FFF2-40B4-BE49-F238E27FC236}">
                <a16:creationId xmlns:a16="http://schemas.microsoft.com/office/drawing/2014/main" id="{76E6A7D7-3798-4C63-BD95-9CB388B908CB}"/>
              </a:ext>
            </a:extLst>
          </p:cNvPr>
          <p:cNvSpPr/>
          <p:nvPr/>
        </p:nvSpPr>
        <p:spPr>
          <a:xfrm>
            <a:off x="3608388" y="922338"/>
            <a:ext cx="1557337" cy="49688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47" name="TekstniOkvir 2">
            <a:extLst>
              <a:ext uri="{FF2B5EF4-FFF2-40B4-BE49-F238E27FC236}">
                <a16:creationId xmlns:a16="http://schemas.microsoft.com/office/drawing/2014/main" id="{54C35B5C-1EBF-4E53-90E4-ECFC3058E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" y="438150"/>
            <a:ext cx="8174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Za </a:t>
            </a:r>
            <a:r>
              <a:rPr lang="hr-HR" altLang="sr-Latn-RS" sz="1800" b="1"/>
              <a:t>bilo koji</a:t>
            </a:r>
            <a:r>
              <a:rPr lang="hr-HR" altLang="sr-Latn-RS" sz="1800"/>
              <a:t> racionalan broj </a:t>
            </a:r>
            <a:r>
              <a:rPr lang="hr-HR" altLang="sr-Latn-RS" sz="1800" i="1"/>
              <a:t>r</a:t>
            </a:r>
            <a:r>
              <a:rPr lang="hr-HR" altLang="sr-Latn-RS" sz="1800"/>
              <a:t>, umnožak </a:t>
            </a:r>
            <a:r>
              <a:rPr lang="hr-HR" altLang="sr-Latn-RS" sz="1800" b="1" i="1"/>
              <a:t>r </a:t>
            </a:r>
            <a:r>
              <a:rPr lang="hr-HR" altLang="sr-Latn-RS" sz="1800" b="1" i="1"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ym typeface="Symbol" panose="05050102010706020507" pitchFamily="18" charset="2"/>
              </a:rPr>
              <a:t> r </a:t>
            </a:r>
            <a:r>
              <a:rPr lang="hr-HR" altLang="sr-Latn-RS" sz="1800" b="1">
                <a:sym typeface="Symbol" panose="05050102010706020507" pitchFamily="18" charset="2"/>
              </a:rPr>
              <a:t> </a:t>
            </a:r>
            <a:r>
              <a:rPr lang="hr-HR" altLang="sr-Latn-RS" sz="1800">
                <a:sym typeface="Symbol" panose="05050102010706020507" pitchFamily="18" charset="2"/>
              </a:rPr>
              <a:t>kraće zapisujemo </a:t>
            </a:r>
            <a:r>
              <a:rPr lang="hr-HR" altLang="sr-Latn-RS" sz="1800" b="1" i="1">
                <a:sym typeface="Symbol" panose="05050102010706020507" pitchFamily="18" charset="2"/>
              </a:rPr>
              <a:t>r</a:t>
            </a:r>
            <a:r>
              <a:rPr lang="hr-HR" altLang="sr-Latn-RS" sz="1800" b="1" i="1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.</a:t>
            </a:r>
            <a:endParaRPr lang="hr-HR" altLang="sr-Latn-RS" sz="1800"/>
          </a:p>
        </p:txBody>
      </p:sp>
      <p:sp>
        <p:nvSpPr>
          <p:cNvPr id="6148" name="Pravokutnik 3">
            <a:extLst>
              <a:ext uri="{FF2B5EF4-FFF2-40B4-BE49-F238E27FC236}">
                <a16:creationId xmlns:a16="http://schemas.microsoft.com/office/drawing/2014/main" id="{5CE058FF-866A-441E-BD32-3EDC65938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75" y="966788"/>
            <a:ext cx="1089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>
                <a:sym typeface="Symbol" panose="05050102010706020507" pitchFamily="18" charset="2"/>
              </a:rPr>
              <a:t>r</a:t>
            </a:r>
            <a:r>
              <a:rPr lang="hr-HR" altLang="sr-Latn-RS" sz="1800" b="1" i="1" baseline="30000">
                <a:sym typeface="Symbol" panose="05050102010706020507" pitchFamily="18" charset="2"/>
              </a:rPr>
              <a:t>2 </a:t>
            </a:r>
            <a:r>
              <a:rPr lang="hr-HR" altLang="sr-Latn-RS" sz="1800" b="1" i="1">
                <a:sym typeface="Symbol" panose="05050102010706020507" pitchFamily="18" charset="2"/>
              </a:rPr>
              <a:t> = r </a:t>
            </a:r>
            <a:r>
              <a:rPr lang="hr-HR" altLang="sr-Latn-RS" sz="1800" b="1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i="1">
                <a:sym typeface="Symbol" panose="05050102010706020507" pitchFamily="18" charset="2"/>
              </a:rPr>
              <a:t> r </a:t>
            </a:r>
            <a:endParaRPr lang="hr-HR" altLang="sr-Latn-RS" sz="180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8FEEE53-9397-40E4-BA15-834346C89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1466850"/>
            <a:ext cx="1196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Izračunaj: 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3BA42B41-141C-4EC5-8105-A156A55E5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1987550"/>
            <a:ext cx="2178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(2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/>
              <a:t>5)</a:t>
            </a:r>
            <a:r>
              <a:rPr lang="hr-HR" altLang="sr-Latn-RS" sz="1800" baseline="30000"/>
              <a:t>2</a:t>
            </a:r>
            <a:r>
              <a:rPr lang="hr-HR" altLang="sr-Latn-RS" sz="1800"/>
              <a:t> =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A7146C8F-84DC-406E-8E07-CD3847011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75" y="1990725"/>
            <a:ext cx="1217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2</a:t>
            </a:r>
            <a:r>
              <a:rPr lang="hr-HR" altLang="sr-Latn-RS" sz="1800"/>
              <a:t> </a:t>
            </a:r>
            <a:r>
              <a:rPr lang="hr-HR" altLang="sr-Latn-RS" sz="1800" baseline="30000"/>
              <a:t> </a:t>
            </a:r>
            <a:r>
              <a:rPr lang="hr-HR" altLang="sr-Latn-RS" sz="1800"/>
              <a:t>= 100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13E91B9C-9983-4E66-90E2-2E324451E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8" y="2500313"/>
            <a:ext cx="1135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(2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/>
              <a:t>5)</a:t>
            </a:r>
            <a:r>
              <a:rPr lang="hr-HR" altLang="sr-Latn-RS" sz="1800" baseline="30000"/>
              <a:t>2</a:t>
            </a:r>
            <a:r>
              <a:rPr lang="hr-HR" altLang="sr-Latn-RS" sz="1800"/>
              <a:t> =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7800C2D1-B2CD-4B66-8F6A-78E41D7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3" y="2505075"/>
            <a:ext cx="1781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(2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5)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(2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5) =</a:t>
            </a:r>
            <a:endParaRPr lang="hr-HR" altLang="sr-Latn-RS" sz="1800"/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4C8AD8D1-766F-44CF-A3C7-E9F5B319A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3" y="3228975"/>
            <a:ext cx="147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2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 =</a:t>
            </a:r>
            <a:endParaRPr lang="hr-HR" altLang="sr-Latn-RS" sz="1800"/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7B700DEF-41AB-4C90-9065-0A2C4F0F7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3" y="3954463"/>
            <a:ext cx="1014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</a:t>
            </a:r>
            <a:r>
              <a:rPr lang="hr-HR" altLang="sr-Latn-RS" sz="1800" baseline="30000"/>
              <a:t>2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 =</a:t>
            </a:r>
            <a:endParaRPr lang="hr-HR" altLang="sr-Latn-RS" sz="1800"/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E92D7697-9357-4C64-B580-D5B39FBFD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3" y="4316413"/>
            <a:ext cx="973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25 =</a:t>
            </a:r>
            <a:endParaRPr lang="hr-HR" altLang="sr-Latn-RS" sz="1800"/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5C3320CF-2EE7-4CAB-8C86-6CA3521C1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913" y="4316413"/>
            <a:ext cx="569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100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D5CEAA28-AC8F-40C5-8145-CAEEE815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1981200"/>
            <a:ext cx="2178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(7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/>
              <a:t>10)</a:t>
            </a:r>
            <a:r>
              <a:rPr lang="hr-HR" altLang="sr-Latn-RS" sz="1800" baseline="30000"/>
              <a:t>2</a:t>
            </a:r>
            <a:r>
              <a:rPr lang="hr-HR" altLang="sr-Latn-RS" sz="1800"/>
              <a:t> =</a:t>
            </a:r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3752B7ED-3149-4BD7-A49B-AB3701ED4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2850" y="1985963"/>
            <a:ext cx="1409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70</a:t>
            </a:r>
            <a:r>
              <a:rPr lang="hr-HR" altLang="sr-Latn-RS" sz="1800" baseline="30000"/>
              <a:t>2</a:t>
            </a:r>
            <a:r>
              <a:rPr lang="hr-HR" altLang="sr-Latn-RS" sz="1800"/>
              <a:t> </a:t>
            </a:r>
            <a:r>
              <a:rPr lang="hr-HR" altLang="sr-Latn-RS" sz="1800" baseline="30000"/>
              <a:t> </a:t>
            </a:r>
            <a:r>
              <a:rPr lang="hr-HR" altLang="sr-Latn-RS" sz="1800"/>
              <a:t>= 4 900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C70E90B9-97AB-4AC7-A570-63279E43F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688" y="2495550"/>
            <a:ext cx="1289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(7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/>
              <a:t>10)</a:t>
            </a:r>
            <a:r>
              <a:rPr lang="hr-HR" altLang="sr-Latn-RS" sz="1800" baseline="30000"/>
              <a:t>2</a:t>
            </a:r>
            <a:r>
              <a:rPr lang="hr-HR" altLang="sr-Latn-RS" sz="1800"/>
              <a:t> =</a:t>
            </a:r>
          </a:p>
        </p:txBody>
      </p:sp>
      <p:sp>
        <p:nvSpPr>
          <p:cNvPr id="17" name="Pravokutnik 16">
            <a:extLst>
              <a:ext uri="{FF2B5EF4-FFF2-40B4-BE49-F238E27FC236}">
                <a16:creationId xmlns:a16="http://schemas.microsoft.com/office/drawing/2014/main" id="{C7B835E2-ACD8-4B68-BC2D-5A59D3504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2476500"/>
            <a:ext cx="173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7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10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7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10 =</a:t>
            </a:r>
            <a:endParaRPr lang="hr-HR" altLang="sr-Latn-RS" sz="1800"/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7DEF91EA-021B-4613-AE4E-EFD34E489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2852738"/>
            <a:ext cx="1730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7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7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10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10 =</a:t>
            </a:r>
            <a:endParaRPr lang="hr-HR" altLang="sr-Latn-RS" sz="1800"/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C0C3FE62-DAD2-4576-8953-9A623410F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228975"/>
            <a:ext cx="1123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7</a:t>
            </a:r>
            <a:r>
              <a:rPr lang="hr-HR" altLang="sr-Latn-RS" sz="1800" baseline="30000"/>
              <a:t>2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10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 =</a:t>
            </a:r>
            <a:endParaRPr lang="hr-HR" altLang="sr-Latn-RS" sz="1800"/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8E50C11C-0931-45AE-8128-14C3331F7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605213"/>
            <a:ext cx="1230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49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100 =</a:t>
            </a:r>
            <a:endParaRPr lang="hr-HR" altLang="sr-Latn-RS" sz="1800"/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65FF282B-95B3-47AB-9DCE-C9C184679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0" y="35941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4 900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1D18B063-8DD5-41D2-9FD3-EEBDC6C53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3" y="2867025"/>
            <a:ext cx="147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2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 =</a:t>
            </a:r>
            <a:endParaRPr lang="hr-HR" altLang="sr-Latn-RS" sz="1800"/>
          </a:p>
        </p:txBody>
      </p:sp>
      <p:sp>
        <p:nvSpPr>
          <p:cNvPr id="35" name="Pravokutnik 34">
            <a:extLst>
              <a:ext uri="{FF2B5EF4-FFF2-40B4-BE49-F238E27FC236}">
                <a16:creationId xmlns:a16="http://schemas.microsoft.com/office/drawing/2014/main" id="{72B016FE-EAEC-433E-83C2-D052E044E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63" y="3592513"/>
            <a:ext cx="1781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(2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2)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(5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5) =</a:t>
            </a:r>
            <a:endParaRPr lang="hr-HR" altLang="sr-Latn-R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jeni pravokutnik 16">
            <a:extLst>
              <a:ext uri="{FF2B5EF4-FFF2-40B4-BE49-F238E27FC236}">
                <a16:creationId xmlns:a16="http://schemas.microsoft.com/office/drawing/2014/main" id="{D3BC91E3-9ED8-473C-BEC2-6A7D5F2B131B}"/>
              </a:ext>
            </a:extLst>
          </p:cNvPr>
          <p:cNvSpPr/>
          <p:nvPr/>
        </p:nvSpPr>
        <p:spPr>
          <a:xfrm>
            <a:off x="519113" y="3352800"/>
            <a:ext cx="8072437" cy="463550"/>
          </a:xfrm>
          <a:prstGeom prst="round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D1E0D1BD-62CF-42D3-87A1-C3A727479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576263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(</a:t>
            </a:r>
            <a:r>
              <a:rPr lang="hr-HR" altLang="sr-Latn-RS" sz="1800" b="1" i="1">
                <a:solidFill>
                  <a:srgbClr val="FF0000"/>
                </a:solidFill>
              </a:rPr>
              <a:t>a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</a:rPr>
              <a:t>b</a:t>
            </a:r>
            <a:r>
              <a:rPr lang="hr-HR" altLang="sr-Latn-RS" sz="1800" b="1">
                <a:solidFill>
                  <a:srgbClr val="FF0000"/>
                </a:solidFill>
              </a:rPr>
              <a:t>)</a:t>
            </a:r>
            <a:r>
              <a:rPr lang="hr-HR" altLang="sr-Latn-RS" sz="1800" b="1" baseline="30000">
                <a:solidFill>
                  <a:srgbClr val="FF0000"/>
                </a:solidFill>
              </a:rPr>
              <a:t>2</a:t>
            </a:r>
            <a:endParaRPr lang="hr-HR" altLang="sr-Latn-RS" sz="1800" b="1">
              <a:solidFill>
                <a:srgbClr val="FF0000"/>
              </a:solidFill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36C44CA-9DCF-4D2A-9E20-DDCE90220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1089025"/>
            <a:ext cx="1114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(</a:t>
            </a:r>
            <a:r>
              <a:rPr lang="hr-HR" altLang="sr-Latn-RS" sz="1800" b="1" i="1">
                <a:solidFill>
                  <a:srgbClr val="FF0000"/>
                </a:solidFill>
              </a:rPr>
              <a:t>a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</a:rPr>
              <a:t>b</a:t>
            </a:r>
            <a:r>
              <a:rPr lang="hr-HR" altLang="sr-Latn-RS" sz="1800" b="1">
                <a:solidFill>
                  <a:srgbClr val="FF0000"/>
                </a:solidFill>
              </a:rPr>
              <a:t>)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F4593C8C-4AFA-4D3E-8EF0-7383E4EFB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1071563"/>
            <a:ext cx="1781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</a:t>
            </a: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>
                <a:sym typeface="Symbol" panose="05050102010706020507" pitchFamily="18" charset="2"/>
              </a:rPr>
              <a:t>)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>
                <a:sym typeface="Symbol" panose="05050102010706020507" pitchFamily="18" charset="2"/>
              </a:rPr>
              <a:t>(</a:t>
            </a:r>
            <a:r>
              <a:rPr lang="hr-HR" altLang="sr-Latn-RS" sz="1800" i="1">
                <a:sym typeface="Symbol" panose="05050102010706020507" pitchFamily="18" charset="2"/>
              </a:rPr>
              <a:t>a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>
                <a:sym typeface="Symbol" panose="05050102010706020507" pitchFamily="18" charset="2"/>
              </a:rPr>
              <a:t>) =</a:t>
            </a:r>
            <a:endParaRPr lang="hr-HR" altLang="sr-Latn-RS" sz="1800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DB18EDCA-3181-46FA-ADDD-52F9D2C13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1416050"/>
            <a:ext cx="1627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(b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a)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 </a:t>
            </a:r>
            <a:r>
              <a:rPr lang="hr-HR" altLang="sr-Latn-RS" sz="1800">
                <a:sym typeface="Symbol" panose="05050102010706020507" pitchFamily="18" charset="2"/>
              </a:rPr>
              <a:t>=</a:t>
            </a:r>
            <a:endParaRPr lang="hr-HR" altLang="sr-Latn-RS" sz="1800"/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6C6C9F99-8A46-4FED-8695-3324B213D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275" y="2595563"/>
            <a:ext cx="1012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i="1"/>
              <a:t>=</a:t>
            </a:r>
            <a:r>
              <a:rPr lang="hr-HR" altLang="sr-Latn-RS" sz="1800" b="1" i="1"/>
              <a:t> a</a:t>
            </a:r>
            <a:r>
              <a:rPr lang="hr-HR" altLang="sr-Latn-RS" sz="1800" b="1" baseline="30000"/>
              <a:t>2</a:t>
            </a:r>
            <a:r>
              <a:rPr lang="hr-HR" altLang="sr-Latn-RS" sz="1800" b="1">
                <a:sym typeface="Symbol" panose="05050102010706020507" pitchFamily="18" charset="2"/>
              </a:rPr>
              <a:t> </a:t>
            </a:r>
            <a:r>
              <a:rPr lang="hr-HR" altLang="sr-Latn-RS" sz="1800" b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ym typeface="Symbol" panose="05050102010706020507" pitchFamily="18" charset="2"/>
              </a:rPr>
              <a:t>b</a:t>
            </a:r>
            <a:r>
              <a:rPr lang="hr-HR" altLang="sr-Latn-RS" sz="1800" b="1" baseline="30000">
                <a:sym typeface="Symbol" panose="05050102010706020507" pitchFamily="18" charset="2"/>
              </a:rPr>
              <a:t>2</a:t>
            </a:r>
            <a:endParaRPr lang="hr-HR" altLang="sr-Latn-RS" sz="1800" b="1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E7DE0D66-213C-424D-94D1-85B668B4E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76263"/>
            <a:ext cx="1976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>
                <a:solidFill>
                  <a:srgbClr val="FF0000"/>
                </a:solidFill>
              </a:rPr>
              <a:t>kvadrat umnoška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38289CE4-CF01-4181-9980-C8719A02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0" y="2601913"/>
            <a:ext cx="227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>
                <a:solidFill>
                  <a:srgbClr val="FF0000"/>
                </a:solidFill>
              </a:rPr>
              <a:t>umnožak kvadrata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E441764A-7E28-450C-BB89-17FED1DCB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25" y="592138"/>
            <a:ext cx="511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= ?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9B352E4A-93DA-4F96-989D-6F504051C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550" y="1776413"/>
            <a:ext cx="1627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(a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b)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>
                <a:sym typeface="Symbol" panose="05050102010706020507" pitchFamily="18" charset="2"/>
              </a:rPr>
              <a:t> =</a:t>
            </a:r>
            <a:endParaRPr lang="hr-HR" altLang="sr-Latn-RS" sz="1800"/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81187B9A-8859-41C7-88D0-F743F4113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2143125"/>
            <a:ext cx="1781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</a:t>
            </a: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a</a:t>
            </a:r>
            <a:r>
              <a:rPr lang="hr-HR" altLang="sr-Latn-RS" sz="1800">
                <a:sym typeface="Symbol" panose="05050102010706020507" pitchFamily="18" charset="2"/>
              </a:rPr>
              <a:t>)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(</a:t>
            </a:r>
            <a:r>
              <a:rPr lang="hr-HR" altLang="sr-Latn-RS" sz="1800" i="1">
                <a:sym typeface="Symbol" panose="05050102010706020507" pitchFamily="18" charset="2"/>
              </a:rPr>
              <a:t>b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>
                <a:sym typeface="Symbol" panose="05050102010706020507" pitchFamily="18" charset="2"/>
              </a:rPr>
              <a:t>) =</a:t>
            </a:r>
            <a:endParaRPr lang="hr-HR" altLang="sr-Latn-RS" sz="1800"/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92D1D1A6-070E-40DE-9FCB-9960517F3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1030288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asocijativnost množenja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9EC7E053-CACA-4E81-9D5E-E55DC02D5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763" y="1412875"/>
            <a:ext cx="2935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komutativnost množenja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30ADC3D4-3B09-4C85-8CF2-A0A675566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1757363"/>
            <a:ext cx="2935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asocijativnost množenja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F664ECB6-49D8-4DF7-9F35-3D9C1EFD8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2117725"/>
            <a:ext cx="3509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definicija kvadrata broja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1CF4D7F2-F042-452E-BEA2-48A6C0B9E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" y="3402013"/>
            <a:ext cx="786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Kvadrat umnoška dvaju brojeva jednak je umnošku kvadrata tih brojeva.</a:t>
            </a: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82BF6DE0-89C7-41BB-9B61-E48C4B021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4194175"/>
            <a:ext cx="180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(</a:t>
            </a:r>
            <a:r>
              <a:rPr lang="hr-HR" altLang="sr-Latn-RS" sz="1800" b="1" i="1">
                <a:solidFill>
                  <a:srgbClr val="FF0000"/>
                </a:solidFill>
              </a:rPr>
              <a:t>a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</a:rPr>
              <a:t>b</a:t>
            </a:r>
            <a:r>
              <a:rPr lang="hr-HR" altLang="sr-Latn-RS" sz="1800" b="1">
                <a:solidFill>
                  <a:srgbClr val="FF0000"/>
                </a:solidFill>
              </a:rPr>
              <a:t>)</a:t>
            </a:r>
            <a:r>
              <a:rPr lang="hr-HR" altLang="sr-Latn-RS" sz="1800" b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</a:rPr>
              <a:t>= a</a:t>
            </a:r>
            <a:r>
              <a:rPr lang="hr-HR" altLang="sr-Latn-RS" sz="1800" b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b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endParaRPr lang="hr-HR" altLang="sr-Latn-RS" sz="1800" b="1">
              <a:solidFill>
                <a:srgbClr val="FF0000"/>
              </a:solidFill>
            </a:endParaRP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065556FA-CB21-47AE-ABA4-715EAB091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3" y="5102225"/>
            <a:ext cx="195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>
                <a:solidFill>
                  <a:srgbClr val="FF0000"/>
                </a:solidFill>
              </a:rPr>
              <a:t>a</a:t>
            </a:r>
            <a:r>
              <a:rPr lang="hr-HR" altLang="sr-Latn-RS" sz="1800" b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b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altLang="sr-Latn-RS" sz="1800" b="1">
                <a:solidFill>
                  <a:srgbClr val="FF0000"/>
                </a:solidFill>
              </a:rPr>
              <a:t>(</a:t>
            </a:r>
            <a:r>
              <a:rPr lang="hr-HR" altLang="sr-Latn-RS" sz="1800" b="1" i="1">
                <a:solidFill>
                  <a:srgbClr val="FF0000"/>
                </a:solidFill>
              </a:rPr>
              <a:t>a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</a:rPr>
              <a:t>b</a:t>
            </a:r>
            <a:r>
              <a:rPr lang="hr-HR" altLang="sr-Latn-RS" sz="1800" b="1">
                <a:solidFill>
                  <a:srgbClr val="FF0000"/>
                </a:solidFill>
              </a:rPr>
              <a:t>)</a:t>
            </a:r>
            <a:r>
              <a:rPr lang="hr-HR" altLang="sr-Latn-RS" sz="1800" b="1" baseline="30000">
                <a:solidFill>
                  <a:srgbClr val="FF0000"/>
                </a:solidFill>
              </a:rPr>
              <a:t>2</a:t>
            </a:r>
            <a:endParaRPr lang="hr-HR" altLang="sr-Latn-RS" sz="1800" b="1">
              <a:solidFill>
                <a:srgbClr val="FF0000"/>
              </a:solidFill>
            </a:endParaRPr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E33127D7-3573-41D9-A43A-6765C2A79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4572000"/>
            <a:ext cx="4244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Tada je i </a:t>
            </a:r>
          </a:p>
        </p:txBody>
      </p:sp>
      <p:sp>
        <p:nvSpPr>
          <p:cNvPr id="21" name="Zaobljeni pravokutnik 20">
            <a:extLst>
              <a:ext uri="{FF2B5EF4-FFF2-40B4-BE49-F238E27FC236}">
                <a16:creationId xmlns:a16="http://schemas.microsoft.com/office/drawing/2014/main" id="{9F228551-E482-4DDA-9619-C39CDD5A3E67}"/>
              </a:ext>
            </a:extLst>
          </p:cNvPr>
          <p:cNvSpPr/>
          <p:nvPr/>
        </p:nvSpPr>
        <p:spPr>
          <a:xfrm>
            <a:off x="547688" y="5784850"/>
            <a:ext cx="8070850" cy="463550"/>
          </a:xfrm>
          <a:prstGeom prst="round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2" name="TekstniOkvir 21">
            <a:extLst>
              <a:ext uri="{FF2B5EF4-FFF2-40B4-BE49-F238E27FC236}">
                <a16:creationId xmlns:a16="http://schemas.microsoft.com/office/drawing/2014/main" id="{8A58BB5E-0128-44FF-9B35-0F2BBB9A5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" y="5835650"/>
            <a:ext cx="786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Umnožak kvadrata dvaju brojeva jednak je kvadratu umnoška tih brojeva.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/>
      <p:bldP spid="3" grpId="0"/>
      <p:bldP spid="4" grpId="0"/>
      <p:bldP spid="5" grpId="0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5F92CD95-6F62-4840-B605-491382CD8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565150"/>
            <a:ext cx="1444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(</a:t>
            </a:r>
            <a:r>
              <a:rPr lang="hr-HR" altLang="sr-Latn-RS" sz="1800" b="1" i="1">
                <a:solidFill>
                  <a:srgbClr val="FF0000"/>
                </a:solidFill>
              </a:rPr>
              <a:t>a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</a:rPr>
              <a:t>b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 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hr-HR" altLang="sr-Latn-RS" sz="1800" b="1">
                <a:solidFill>
                  <a:srgbClr val="FF0000"/>
                </a:solidFill>
              </a:rPr>
              <a:t>)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59165810-DCB6-4C86-8D58-73184999C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700" y="1044575"/>
            <a:ext cx="1470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</a:t>
            </a: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>
                <a:sym typeface="Symbol" panose="05050102010706020507" pitchFamily="18" charset="2"/>
              </a:rPr>
              <a:t>)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>
                <a:sym typeface="Symbol" panose="05050102010706020507" pitchFamily="18" charset="2"/>
              </a:rPr>
              <a:t>c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 =</a:t>
            </a:r>
            <a:endParaRPr lang="hr-HR" altLang="sr-Latn-RS" sz="1800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F9495B63-0F36-41B5-9237-FF91EAF30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566738"/>
            <a:ext cx="1554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((</a:t>
            </a: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 i="1"/>
              <a:t>b)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c</a:t>
            </a:r>
            <a:r>
              <a:rPr lang="hr-HR" altLang="sr-Latn-RS" sz="1800"/>
              <a:t>)</a:t>
            </a:r>
            <a:r>
              <a:rPr lang="hr-HR" altLang="sr-Latn-RS" sz="1800" i="1" baseline="30000"/>
              <a:t>2</a:t>
            </a:r>
            <a:r>
              <a:rPr lang="hr-HR" altLang="sr-Latn-RS" sz="1800" i="1"/>
              <a:t> </a:t>
            </a:r>
            <a:r>
              <a:rPr lang="hr-HR" altLang="sr-Latn-RS" sz="1800"/>
              <a:t>=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D7807C13-7066-42D4-9CB8-50EA951FB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524000"/>
            <a:ext cx="1535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</a:t>
            </a:r>
            <a:r>
              <a:rPr lang="hr-HR" altLang="sr-Latn-RS" sz="1800" i="1"/>
              <a:t>a</a:t>
            </a:r>
            <a:r>
              <a:rPr lang="hr-HR" altLang="sr-Latn-RS" sz="1800" i="1" baseline="30000"/>
              <a:t>2</a:t>
            </a:r>
            <a:r>
              <a:rPr lang="hr-HR" altLang="sr-Latn-RS" sz="1800" i="1"/>
              <a:t>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)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>
                <a:sym typeface="Symbol" panose="05050102010706020507" pitchFamily="18" charset="2"/>
              </a:rPr>
              <a:t>c</a:t>
            </a:r>
            <a:r>
              <a:rPr lang="hr-HR" altLang="sr-Latn-RS" sz="1800" baseline="30000">
                <a:sym typeface="Symbol" panose="05050102010706020507" pitchFamily="18" charset="2"/>
              </a:rPr>
              <a:t>2 </a:t>
            </a:r>
            <a:r>
              <a:rPr lang="hr-HR" altLang="sr-Latn-RS" sz="1800">
                <a:sym typeface="Symbol" panose="05050102010706020507" pitchFamily="18" charset="2"/>
              </a:rPr>
              <a:t>=</a:t>
            </a:r>
            <a:endParaRPr lang="hr-HR" altLang="sr-Latn-RS" sz="1800"/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E20B1FB9-3BC1-41B9-923A-3174BB925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8" y="2001838"/>
            <a:ext cx="1481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i="1">
                <a:solidFill>
                  <a:srgbClr val="FF0000"/>
                </a:solidFill>
              </a:rPr>
              <a:t>=</a:t>
            </a:r>
            <a:r>
              <a:rPr lang="hr-HR" altLang="sr-Latn-RS" sz="1800" b="1" i="1">
                <a:solidFill>
                  <a:srgbClr val="FF0000"/>
                </a:solidFill>
              </a:rPr>
              <a:t> a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b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endParaRPr lang="hr-HR" altLang="sr-Latn-RS" sz="1800" b="1">
              <a:solidFill>
                <a:srgbClr val="FF0000"/>
              </a:solidFill>
            </a:endParaRP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47550D46-31E7-45C9-B147-046CFF834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565150"/>
            <a:ext cx="1766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(</a:t>
            </a:r>
            <a:r>
              <a:rPr lang="hr-HR" altLang="sr-Latn-RS" sz="1800" b="1" i="1">
                <a:solidFill>
                  <a:srgbClr val="FF0000"/>
                </a:solidFill>
              </a:rPr>
              <a:t>a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</a:rPr>
              <a:t>b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c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d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9FBDF85C-5230-4CF1-8A26-AEC81A799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113" y="1044575"/>
            <a:ext cx="1938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</a:t>
            </a: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>
                <a:sym typeface="Symbol" panose="05050102010706020507" pitchFamily="18" charset="2"/>
              </a:rPr>
              <a:t>)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(c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d)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 =</a:t>
            </a:r>
            <a:endParaRPr lang="hr-HR" altLang="sr-Latn-RS" sz="1800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87E4714-FFED-4379-B37E-1BC559B4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566738"/>
            <a:ext cx="2349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((</a:t>
            </a:r>
            <a:r>
              <a:rPr lang="hr-HR" altLang="sr-Latn-RS" sz="1800" i="1"/>
              <a:t>a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 i="1"/>
              <a:t>b)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>
                <a:sym typeface="Symbol" panose="05050102010706020507" pitchFamily="18" charset="2"/>
              </a:rPr>
              <a:t>(</a:t>
            </a:r>
            <a:r>
              <a:rPr lang="hr-HR" altLang="sr-Latn-RS" sz="1800" i="1">
                <a:sym typeface="Symbol" panose="05050102010706020507" pitchFamily="18" charset="2"/>
              </a:rPr>
              <a:t>c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d</a:t>
            </a:r>
            <a:r>
              <a:rPr lang="hr-HR" altLang="sr-Latn-RS" sz="1800">
                <a:sym typeface="Symbol" panose="05050102010706020507" pitchFamily="18" charset="2"/>
              </a:rPr>
              <a:t>)</a:t>
            </a:r>
            <a:r>
              <a:rPr lang="hr-HR" altLang="sr-Latn-RS" sz="1800"/>
              <a:t>)</a:t>
            </a:r>
            <a:r>
              <a:rPr lang="hr-HR" altLang="sr-Latn-RS" sz="1800" i="1" baseline="30000"/>
              <a:t>2</a:t>
            </a:r>
            <a:r>
              <a:rPr lang="hr-HR" altLang="sr-Latn-RS" sz="1800" i="1"/>
              <a:t> </a:t>
            </a:r>
            <a:r>
              <a:rPr lang="hr-HR" altLang="sr-Latn-RS" sz="1800"/>
              <a:t>=</a:t>
            </a: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B20E122B-9286-4EC8-88E2-279F41729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2688" y="1524000"/>
            <a:ext cx="214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</a:t>
            </a:r>
            <a:r>
              <a:rPr lang="hr-HR" altLang="sr-Latn-RS" sz="1800" i="1"/>
              <a:t>a</a:t>
            </a:r>
            <a:r>
              <a:rPr lang="hr-HR" altLang="sr-Latn-RS" sz="1800" i="1" baseline="30000"/>
              <a:t>2</a:t>
            </a:r>
            <a:r>
              <a:rPr lang="hr-HR" altLang="sr-Latn-RS" sz="1800" i="1"/>
              <a:t> </a:t>
            </a:r>
            <a:r>
              <a:rPr lang="hr-HR" altLang="sr-Latn-RS" sz="1800" i="1">
                <a:latin typeface="Calibri" panose="020F0502020204030204" pitchFamily="34" charset="0"/>
              </a:rPr>
              <a:t>·</a:t>
            </a:r>
            <a:r>
              <a:rPr lang="hr-HR" altLang="sr-Latn-RS" sz="1800" i="1">
                <a:sym typeface="Symbol" panose="05050102010706020507" pitchFamily="18" charset="2"/>
              </a:rPr>
              <a:t> b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)</a:t>
            </a:r>
            <a:r>
              <a:rPr lang="hr-HR" altLang="sr-Latn-RS" sz="1800" i="1">
                <a:sym typeface="Symbol" panose="05050102010706020507" pitchFamily="18" charset="2"/>
              </a:rPr>
              <a:t> </a:t>
            </a:r>
            <a:r>
              <a:rPr lang="hr-HR" altLang="sr-Latn-RS" sz="1800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(c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d</a:t>
            </a:r>
            <a:r>
              <a:rPr lang="hr-HR" altLang="sr-Latn-RS" sz="1800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) =</a:t>
            </a:r>
            <a:r>
              <a:rPr lang="hr-HR" altLang="sr-Latn-RS" sz="1800" baseline="30000">
                <a:sym typeface="Symbol" panose="05050102010706020507" pitchFamily="18" charset="2"/>
              </a:rPr>
              <a:t></a:t>
            </a:r>
            <a:endParaRPr lang="hr-HR" altLang="sr-Latn-RS" sz="1800"/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21A5740F-E567-4271-96D3-65FCA74DA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3" y="2001838"/>
            <a:ext cx="1892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i="1">
                <a:solidFill>
                  <a:srgbClr val="FF0000"/>
                </a:solidFill>
              </a:rPr>
              <a:t>=</a:t>
            </a:r>
            <a:r>
              <a:rPr lang="hr-HR" altLang="sr-Latn-RS" sz="1800" b="1" i="1">
                <a:solidFill>
                  <a:srgbClr val="FF0000"/>
                </a:solidFill>
              </a:rPr>
              <a:t> a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b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i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 d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endParaRPr lang="hr-HR" altLang="sr-Latn-RS" sz="1800" b="1">
              <a:solidFill>
                <a:srgbClr val="FF0000"/>
              </a:solidFill>
            </a:endParaRPr>
          </a:p>
        </p:txBody>
      </p:sp>
      <p:sp>
        <p:nvSpPr>
          <p:cNvPr id="16" name="Zaobljeni pravokutnik 15">
            <a:extLst>
              <a:ext uri="{FF2B5EF4-FFF2-40B4-BE49-F238E27FC236}">
                <a16:creationId xmlns:a16="http://schemas.microsoft.com/office/drawing/2014/main" id="{8ED64E78-4F73-42F7-AEA2-E010DA7FFC26}"/>
              </a:ext>
            </a:extLst>
          </p:cNvPr>
          <p:cNvSpPr/>
          <p:nvPr/>
        </p:nvSpPr>
        <p:spPr>
          <a:xfrm>
            <a:off x="519113" y="3465513"/>
            <a:ext cx="8072437" cy="46355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B46D5D39-3698-4F07-BCD2-7DFEDC85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3514725"/>
            <a:ext cx="8291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Kvadrat umnoška racionalnih brojeva jednak je umnošku kvadrata tih brojeva.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Zaobljeni pravokutnik 46">
            <a:extLst>
              <a:ext uri="{FF2B5EF4-FFF2-40B4-BE49-F238E27FC236}">
                <a16:creationId xmlns:a16="http://schemas.microsoft.com/office/drawing/2014/main" id="{5E90BAC8-A4C3-4031-A7BC-FA198CBA10A4}"/>
              </a:ext>
            </a:extLst>
          </p:cNvPr>
          <p:cNvSpPr/>
          <p:nvPr/>
        </p:nvSpPr>
        <p:spPr>
          <a:xfrm>
            <a:off x="4159250" y="5553075"/>
            <a:ext cx="4741863" cy="712788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46" name="Zaobljeni pravokutnik 45">
            <a:extLst>
              <a:ext uri="{FF2B5EF4-FFF2-40B4-BE49-F238E27FC236}">
                <a16:creationId xmlns:a16="http://schemas.microsoft.com/office/drawing/2014/main" id="{FA135A8F-10A1-4FEE-B01C-D7A61E187218}"/>
              </a:ext>
            </a:extLst>
          </p:cNvPr>
          <p:cNvSpPr/>
          <p:nvPr/>
        </p:nvSpPr>
        <p:spPr>
          <a:xfrm>
            <a:off x="5703888" y="4344988"/>
            <a:ext cx="1557337" cy="89852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2" name="Zaobljeni pravokutnik 1">
            <a:extLst>
              <a:ext uri="{FF2B5EF4-FFF2-40B4-BE49-F238E27FC236}">
                <a16:creationId xmlns:a16="http://schemas.microsoft.com/office/drawing/2014/main" id="{104C6BD6-3159-4D87-82F3-D682F47E0DEF}"/>
              </a:ext>
            </a:extLst>
          </p:cNvPr>
          <p:cNvSpPr/>
          <p:nvPr/>
        </p:nvSpPr>
        <p:spPr>
          <a:xfrm>
            <a:off x="3443288" y="812800"/>
            <a:ext cx="1557337" cy="496888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221" name="TekstniOkvir 2">
            <a:extLst>
              <a:ext uri="{FF2B5EF4-FFF2-40B4-BE49-F238E27FC236}">
                <a16:creationId xmlns:a16="http://schemas.microsoft.com/office/drawing/2014/main" id="{60ADE13E-03B3-42DC-AE5A-769847D8E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338138"/>
            <a:ext cx="688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Za </a:t>
            </a:r>
            <a:r>
              <a:rPr lang="hr-HR" altLang="sr-Latn-RS" sz="1800" b="1"/>
              <a:t>bilo koji</a:t>
            </a:r>
            <a:r>
              <a:rPr lang="hr-HR" altLang="sr-Latn-RS" sz="1800"/>
              <a:t> racionalan broj </a:t>
            </a:r>
            <a:r>
              <a:rPr lang="hr-HR" altLang="sr-Latn-RS" sz="1800" i="1"/>
              <a:t>r</a:t>
            </a:r>
            <a:r>
              <a:rPr lang="hr-HR" altLang="sr-Latn-RS" sz="1800"/>
              <a:t>, umnožak </a:t>
            </a:r>
            <a:r>
              <a:rPr lang="hr-HR" altLang="sr-Latn-RS" sz="1800" b="1" i="1"/>
              <a:t>r </a:t>
            </a:r>
            <a:r>
              <a:rPr lang="hr-HR" altLang="sr-Latn-RS" sz="1800" b="1" i="1">
                <a:latin typeface="Calibri" panose="020F0502020204030204" pitchFamily="34" charset="0"/>
              </a:rPr>
              <a:t>·</a:t>
            </a:r>
            <a:r>
              <a:rPr lang="hr-HR" altLang="sr-Latn-RS" sz="1800" b="1" i="1">
                <a:sym typeface="Symbol" panose="05050102010706020507" pitchFamily="18" charset="2"/>
              </a:rPr>
              <a:t> r </a:t>
            </a:r>
            <a:r>
              <a:rPr lang="hr-HR" altLang="sr-Latn-RS" sz="1800" b="1">
                <a:sym typeface="Symbol" panose="05050102010706020507" pitchFamily="18" charset="2"/>
              </a:rPr>
              <a:t> </a:t>
            </a:r>
            <a:r>
              <a:rPr lang="hr-HR" altLang="sr-Latn-RS" sz="1800">
                <a:sym typeface="Symbol" panose="05050102010706020507" pitchFamily="18" charset="2"/>
              </a:rPr>
              <a:t>kraće zapisujemo </a:t>
            </a:r>
            <a:r>
              <a:rPr lang="hr-HR" altLang="sr-Latn-RS" sz="1800" b="1" i="1">
                <a:sym typeface="Symbol" panose="05050102010706020507" pitchFamily="18" charset="2"/>
              </a:rPr>
              <a:t>r</a:t>
            </a:r>
            <a:r>
              <a:rPr lang="hr-HR" altLang="sr-Latn-RS" sz="1800" b="1" i="1" baseline="30000">
                <a:sym typeface="Symbol" panose="05050102010706020507" pitchFamily="18" charset="2"/>
              </a:rPr>
              <a:t>2</a:t>
            </a:r>
            <a:r>
              <a:rPr lang="hr-HR" altLang="sr-Latn-RS" sz="1800">
                <a:sym typeface="Symbol" panose="05050102010706020507" pitchFamily="18" charset="2"/>
              </a:rPr>
              <a:t>.</a:t>
            </a:r>
            <a:endParaRPr lang="hr-HR" altLang="sr-Latn-RS" sz="1800"/>
          </a:p>
        </p:txBody>
      </p:sp>
      <p:sp>
        <p:nvSpPr>
          <p:cNvPr id="9222" name="Pravokutnik 3">
            <a:extLst>
              <a:ext uri="{FF2B5EF4-FFF2-40B4-BE49-F238E27FC236}">
                <a16:creationId xmlns:a16="http://schemas.microsoft.com/office/drawing/2014/main" id="{2ED3F49F-0B99-4C1D-B5E1-4431F6E12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876300"/>
            <a:ext cx="1089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>
                <a:sym typeface="Symbol" panose="05050102010706020507" pitchFamily="18" charset="2"/>
              </a:rPr>
              <a:t>r</a:t>
            </a:r>
            <a:r>
              <a:rPr lang="hr-HR" altLang="sr-Latn-RS" sz="1800" b="1" i="1" baseline="30000">
                <a:sym typeface="Symbol" panose="05050102010706020507" pitchFamily="18" charset="2"/>
              </a:rPr>
              <a:t>2 </a:t>
            </a:r>
            <a:r>
              <a:rPr lang="hr-HR" altLang="sr-Latn-RS" sz="1800" b="1" i="1">
                <a:sym typeface="Symbol" panose="05050102010706020507" pitchFamily="18" charset="2"/>
              </a:rPr>
              <a:t> = r </a:t>
            </a:r>
            <a:r>
              <a:rPr lang="hr-HR" altLang="sr-Latn-RS" sz="1800" b="1" i="1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i="1">
                <a:sym typeface="Symbol" panose="05050102010706020507" pitchFamily="18" charset="2"/>
              </a:rPr>
              <a:t> r </a:t>
            </a:r>
            <a:endParaRPr lang="hr-HR" altLang="sr-Latn-RS" sz="1800"/>
          </a:p>
        </p:txBody>
      </p:sp>
      <p:graphicFrame>
        <p:nvGraphicFramePr>
          <p:cNvPr id="24" name="Object 2">
            <a:extLst>
              <a:ext uri="{FF2B5EF4-FFF2-40B4-BE49-F238E27FC236}">
                <a16:creationId xmlns:a16="http://schemas.microsoft.com/office/drawing/2014/main" id="{EEB8C921-F39C-4DB4-AB9E-FA0A5A6A1D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1200" y="1709738"/>
          <a:ext cx="7112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0891" imgH="672808" progId="Equation.DSMT4">
                  <p:embed/>
                </p:oleObj>
              </mc:Choice>
              <mc:Fallback>
                <p:oleObj name="Equation" r:id="rId2" imgW="710891" imgH="67280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709738"/>
                        <a:ext cx="7112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>
            <a:extLst>
              <a:ext uri="{FF2B5EF4-FFF2-40B4-BE49-F238E27FC236}">
                <a16:creationId xmlns:a16="http://schemas.microsoft.com/office/drawing/2014/main" id="{E8113089-C04B-41EC-86AD-A341555751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1450" y="1760538"/>
          <a:ext cx="673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72808" imgH="571252" progId="Equation.DSMT4">
                  <p:embed/>
                </p:oleObj>
              </mc:Choice>
              <mc:Fallback>
                <p:oleObj name="Equation" r:id="rId4" imgW="672808" imgH="57125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1760538"/>
                        <a:ext cx="6731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>
            <a:extLst>
              <a:ext uri="{FF2B5EF4-FFF2-40B4-BE49-F238E27FC236}">
                <a16:creationId xmlns:a16="http://schemas.microsoft.com/office/drawing/2014/main" id="{AEA163FB-D98E-4DC2-800C-3A42D5231E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0588" y="1760538"/>
          <a:ext cx="635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34725" imgH="571252" progId="Equation.DSMT4">
                  <p:embed/>
                </p:oleObj>
              </mc:Choice>
              <mc:Fallback>
                <p:oleObj name="Equation" r:id="rId6" imgW="634725" imgH="57125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1760538"/>
                        <a:ext cx="635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">
            <a:extLst>
              <a:ext uri="{FF2B5EF4-FFF2-40B4-BE49-F238E27FC236}">
                <a16:creationId xmlns:a16="http://schemas.microsoft.com/office/drawing/2014/main" id="{029BAEEF-3BD0-4CFF-BBF5-FD98754D10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3050" y="1747838"/>
          <a:ext cx="482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2600" imgH="596900" progId="Equation.DSMT4">
                  <p:embed/>
                </p:oleObj>
              </mc:Choice>
              <mc:Fallback>
                <p:oleObj name="Equation" r:id="rId8" imgW="482600" imgH="5969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050" y="1747838"/>
                        <a:ext cx="482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6">
            <a:extLst>
              <a:ext uri="{FF2B5EF4-FFF2-40B4-BE49-F238E27FC236}">
                <a16:creationId xmlns:a16="http://schemas.microsoft.com/office/drawing/2014/main" id="{509A15C7-9243-447D-8984-CB438A5F2A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7875" y="1760538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0057" imgH="571252" progId="Equation.DSMT4">
                  <p:embed/>
                </p:oleObj>
              </mc:Choice>
              <mc:Fallback>
                <p:oleObj name="Equation" r:id="rId10" imgW="330057" imgH="57125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75" y="1760538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>
            <a:extLst>
              <a:ext uri="{FF2B5EF4-FFF2-40B4-BE49-F238E27FC236}">
                <a16:creationId xmlns:a16="http://schemas.microsoft.com/office/drawing/2014/main" id="{55BD8173-519A-49D9-A96D-E7DB7EA8AD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513" y="2973388"/>
          <a:ext cx="787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87058" imgH="672808" progId="Equation.DSMT4">
                  <p:embed/>
                </p:oleObj>
              </mc:Choice>
              <mc:Fallback>
                <p:oleObj name="Equation" r:id="rId12" imgW="787058" imgH="67280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2973388"/>
                        <a:ext cx="787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>
            <a:extLst>
              <a:ext uri="{FF2B5EF4-FFF2-40B4-BE49-F238E27FC236}">
                <a16:creationId xmlns:a16="http://schemas.microsoft.com/office/drawing/2014/main" id="{6C33D048-4CEE-402D-87CC-AA4EB7DAE5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58913" y="3024188"/>
          <a:ext cx="838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38200" imgH="571500" progId="Equation.DSMT4">
                  <p:embed/>
                </p:oleObj>
              </mc:Choice>
              <mc:Fallback>
                <p:oleObj name="Equation" r:id="rId14" imgW="838200" imgH="5715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3024188"/>
                        <a:ext cx="838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>
            <a:extLst>
              <a:ext uri="{FF2B5EF4-FFF2-40B4-BE49-F238E27FC236}">
                <a16:creationId xmlns:a16="http://schemas.microsoft.com/office/drawing/2014/main" id="{6A83CDFB-5967-40B9-9A80-CAF302A79C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0" y="3024188"/>
          <a:ext cx="800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99753" imgH="571252" progId="Equation.DSMT4">
                  <p:embed/>
                </p:oleObj>
              </mc:Choice>
              <mc:Fallback>
                <p:oleObj name="Equation" r:id="rId16" imgW="799753" imgH="57125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3024188"/>
                        <a:ext cx="8001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>
            <a:extLst>
              <a:ext uri="{FF2B5EF4-FFF2-40B4-BE49-F238E27FC236}">
                <a16:creationId xmlns:a16="http://schemas.microsoft.com/office/drawing/2014/main" id="{666B19B6-2DA0-41D6-B886-C3DB2566C0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2925" y="3011488"/>
          <a:ext cx="571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71500" imgH="596900" progId="Equation.DSMT4">
                  <p:embed/>
                </p:oleObj>
              </mc:Choice>
              <mc:Fallback>
                <p:oleObj name="Equation" r:id="rId18" imgW="571500" imgH="596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925" y="3011488"/>
                        <a:ext cx="5715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>
            <a:extLst>
              <a:ext uri="{FF2B5EF4-FFF2-40B4-BE49-F238E27FC236}">
                <a16:creationId xmlns:a16="http://schemas.microsoft.com/office/drawing/2014/main" id="{323FE574-FCB8-449D-8C93-CC882C2775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84588" y="3024188"/>
          <a:ext cx="406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406224" imgH="571252" progId="Equation.DSMT4">
                  <p:embed/>
                </p:oleObj>
              </mc:Choice>
              <mc:Fallback>
                <p:oleObj name="Equation" r:id="rId20" imgW="406224" imgH="57125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3024188"/>
                        <a:ext cx="4064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39AAA3F4-8275-44C5-949C-63E9F09FAB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025" y="4281488"/>
          <a:ext cx="7112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710891" imgH="672808" progId="Equation.DSMT4">
                  <p:embed/>
                </p:oleObj>
              </mc:Choice>
              <mc:Fallback>
                <p:oleObj name="Equation" r:id="rId22" imgW="710891" imgH="672808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4281488"/>
                        <a:ext cx="7112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>
            <a:extLst>
              <a:ext uri="{FF2B5EF4-FFF2-40B4-BE49-F238E27FC236}">
                <a16:creationId xmlns:a16="http://schemas.microsoft.com/office/drawing/2014/main" id="{1AC391FF-1360-43A4-A44F-24F9D3F068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3038" y="4319588"/>
          <a:ext cx="482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82600" imgH="596900" progId="Equation.DSMT4">
                  <p:embed/>
                </p:oleObj>
              </mc:Choice>
              <mc:Fallback>
                <p:oleObj name="Equation" r:id="rId24" imgW="482600" imgH="5969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4319588"/>
                        <a:ext cx="482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>
            <a:extLst>
              <a:ext uri="{FF2B5EF4-FFF2-40B4-BE49-F238E27FC236}">
                <a16:creationId xmlns:a16="http://schemas.microsoft.com/office/drawing/2014/main" id="{05BF9A8E-643A-46E8-A936-984BDAAB25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1675" y="4332288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30057" imgH="571252" progId="Equation.DSMT4">
                  <p:embed/>
                </p:oleObj>
              </mc:Choice>
              <mc:Fallback>
                <p:oleObj name="Equation" r:id="rId26" imgW="330057" imgH="571252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4332288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>
            <a:extLst>
              <a:ext uri="{FF2B5EF4-FFF2-40B4-BE49-F238E27FC236}">
                <a16:creationId xmlns:a16="http://schemas.microsoft.com/office/drawing/2014/main" id="{033E26AA-9654-438C-9FC5-8A2D13FE82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2938" y="5556250"/>
          <a:ext cx="952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952087" imgH="672808" progId="Equation.DSMT4">
                  <p:embed/>
                </p:oleObj>
              </mc:Choice>
              <mc:Fallback>
                <p:oleObj name="Equation" r:id="rId28" imgW="952087" imgH="672808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5556250"/>
                        <a:ext cx="952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>
            <a:extLst>
              <a:ext uri="{FF2B5EF4-FFF2-40B4-BE49-F238E27FC236}">
                <a16:creationId xmlns:a16="http://schemas.microsoft.com/office/drawing/2014/main" id="{50677E68-1BCA-4D61-ADDB-58FEDCA504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38300" y="5594350"/>
          <a:ext cx="7239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723586" imgH="596641" progId="Equation.DSMT4">
                  <p:embed/>
                </p:oleObj>
              </mc:Choice>
              <mc:Fallback>
                <p:oleObj name="Equation" r:id="rId30" imgW="723586" imgH="596641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5594350"/>
                        <a:ext cx="7239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>
            <a:extLst>
              <a:ext uri="{FF2B5EF4-FFF2-40B4-BE49-F238E27FC236}">
                <a16:creationId xmlns:a16="http://schemas.microsoft.com/office/drawing/2014/main" id="{017AC63E-5436-4459-9C6B-53EB6767DB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3313" y="5607050"/>
          <a:ext cx="698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698197" imgH="571252" progId="Equation.DSMT4">
                  <p:embed/>
                </p:oleObj>
              </mc:Choice>
              <mc:Fallback>
                <p:oleObj name="Equation" r:id="rId32" imgW="698197" imgH="571252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3" y="5607050"/>
                        <a:ext cx="698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0">
            <a:extLst>
              <a:ext uri="{FF2B5EF4-FFF2-40B4-BE49-F238E27FC236}">
                <a16:creationId xmlns:a16="http://schemas.microsoft.com/office/drawing/2014/main" id="{249D5E65-DB76-43BD-8FF0-1BF450D3A7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26138" y="4402138"/>
          <a:ext cx="1041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040948" imgH="672808" progId="Equation.DSMT4">
                  <p:embed/>
                </p:oleObj>
              </mc:Choice>
              <mc:Fallback>
                <p:oleObj name="Equation" r:id="rId34" imgW="1040948" imgH="672808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138" y="4402138"/>
                        <a:ext cx="1041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Pravokutnik 44">
            <a:extLst>
              <a:ext uri="{FF2B5EF4-FFF2-40B4-BE49-F238E27FC236}">
                <a16:creationId xmlns:a16="http://schemas.microsoft.com/office/drawing/2014/main" id="{BCFED15B-308B-4726-B968-56957AF78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25" y="5519738"/>
            <a:ext cx="4387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Razlomak kvadriramo tako da posebno kvadriramo brojnik i posebno nazivnik.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6" grpId="0" animBg="1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>
            <a:extLst>
              <a:ext uri="{FF2B5EF4-FFF2-40B4-BE49-F238E27FC236}">
                <a16:creationId xmlns:a16="http://schemas.microsoft.com/office/drawing/2014/main" id="{DD054BA3-9AD6-41AF-AA4B-30173886D235}"/>
              </a:ext>
            </a:extLst>
          </p:cNvPr>
          <p:cNvSpPr/>
          <p:nvPr/>
        </p:nvSpPr>
        <p:spPr>
          <a:xfrm>
            <a:off x="327025" y="3341688"/>
            <a:ext cx="8432800" cy="428625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" name="Zaobljeni pravokutnik 6">
            <a:extLst>
              <a:ext uri="{FF2B5EF4-FFF2-40B4-BE49-F238E27FC236}">
                <a16:creationId xmlns:a16="http://schemas.microsoft.com/office/drawing/2014/main" id="{AFC9133D-C39B-494D-9ECD-27EE70985A3C}"/>
              </a:ext>
            </a:extLst>
          </p:cNvPr>
          <p:cNvSpPr/>
          <p:nvPr/>
        </p:nvSpPr>
        <p:spPr>
          <a:xfrm>
            <a:off x="3330575" y="2528888"/>
            <a:ext cx="1963738" cy="519112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844C6DE9-D7DD-42EF-874B-832D7FD64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987550"/>
            <a:ext cx="8399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Razlomkova crta znači dijeljenje, stoga jednakost možemo zapisati i ovako:  </a:t>
            </a:r>
          </a:p>
        </p:txBody>
      </p:sp>
      <p:graphicFrame>
        <p:nvGraphicFramePr>
          <p:cNvPr id="2051" name="Object 3">
            <a:extLst>
              <a:ext uri="{FF2B5EF4-FFF2-40B4-BE49-F238E27FC236}">
                <a16:creationId xmlns:a16="http://schemas.microsoft.com/office/drawing/2014/main" id="{4CD79610-D47E-49CD-A25A-60AB045C44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2590800"/>
          <a:ext cx="154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48728" imgH="393529" progId="Equation.DSMT4">
                  <p:embed/>
                </p:oleObj>
              </mc:Choice>
              <mc:Fallback>
                <p:oleObj name="Equation" r:id="rId3" imgW="154872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2590800"/>
                        <a:ext cx="1549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ravokutnik 7">
            <a:extLst>
              <a:ext uri="{FF2B5EF4-FFF2-40B4-BE49-F238E27FC236}">
                <a16:creationId xmlns:a16="http://schemas.microsoft.com/office/drawing/2014/main" id="{A889A194-A511-48A0-AAA3-CB089825D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3" y="3371850"/>
            <a:ext cx="8015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Kvadrat količnika dvaju brojeva jednak je količniku kvadrata tih brojeva. </a:t>
            </a:r>
          </a:p>
        </p:txBody>
      </p:sp>
      <p:sp>
        <p:nvSpPr>
          <p:cNvPr id="10" name="Zaobljeni pravokutnik 9">
            <a:extLst>
              <a:ext uri="{FF2B5EF4-FFF2-40B4-BE49-F238E27FC236}">
                <a16:creationId xmlns:a16="http://schemas.microsoft.com/office/drawing/2014/main" id="{F0FFB535-59CF-4431-A925-CF7FB60DAF8D}"/>
              </a:ext>
            </a:extLst>
          </p:cNvPr>
          <p:cNvSpPr/>
          <p:nvPr/>
        </p:nvSpPr>
        <p:spPr>
          <a:xfrm>
            <a:off x="315913" y="1182688"/>
            <a:ext cx="8501062" cy="431800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" name="Zaobljeni pravokutnik 10">
            <a:extLst>
              <a:ext uri="{FF2B5EF4-FFF2-40B4-BE49-F238E27FC236}">
                <a16:creationId xmlns:a16="http://schemas.microsoft.com/office/drawing/2014/main" id="{04351B71-FC7D-4811-999A-641E175790A2}"/>
              </a:ext>
            </a:extLst>
          </p:cNvPr>
          <p:cNvSpPr/>
          <p:nvPr/>
        </p:nvSpPr>
        <p:spPr>
          <a:xfrm>
            <a:off x="3389313" y="115888"/>
            <a:ext cx="1557337" cy="89852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graphicFrame>
        <p:nvGraphicFramePr>
          <p:cNvPr id="10249" name="Object 4">
            <a:extLst>
              <a:ext uri="{FF2B5EF4-FFF2-40B4-BE49-F238E27FC236}">
                <a16:creationId xmlns:a16="http://schemas.microsoft.com/office/drawing/2014/main" id="{C8BAB8F1-12C8-4510-B49B-8A9E495EDF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46488" y="228600"/>
          <a:ext cx="1041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40948" imgH="672808" progId="Equation.DSMT4">
                  <p:embed/>
                </p:oleObj>
              </mc:Choice>
              <mc:Fallback>
                <p:oleObj name="Equation" r:id="rId5" imgW="1040948" imgH="67280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488" y="228600"/>
                        <a:ext cx="1041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Pravokutnik 12">
            <a:extLst>
              <a:ext uri="{FF2B5EF4-FFF2-40B4-BE49-F238E27FC236}">
                <a16:creationId xmlns:a16="http://schemas.microsoft.com/office/drawing/2014/main" id="{2C6BEADA-2972-4039-AC16-EC118C069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1216025"/>
            <a:ext cx="8183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Razlomak kvadriramo tako da posebno kvadriramo brojnik i posebno nazivnik. 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20F4FEE3-4A77-4CCB-80D8-0E30E069D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75" y="4222750"/>
            <a:ext cx="4764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Jednakost možemo čitati i zdesna nalijevo:</a:t>
            </a:r>
          </a:p>
        </p:txBody>
      </p:sp>
      <p:sp>
        <p:nvSpPr>
          <p:cNvPr id="15" name="Zaobljeni pravokutnik 14">
            <a:extLst>
              <a:ext uri="{FF2B5EF4-FFF2-40B4-BE49-F238E27FC236}">
                <a16:creationId xmlns:a16="http://schemas.microsoft.com/office/drawing/2014/main" id="{31DBBEF9-43EC-47EF-9BA3-7FC137452FA6}"/>
              </a:ext>
            </a:extLst>
          </p:cNvPr>
          <p:cNvSpPr/>
          <p:nvPr/>
        </p:nvSpPr>
        <p:spPr>
          <a:xfrm>
            <a:off x="725488" y="5729288"/>
            <a:ext cx="7648575" cy="428625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6" name="Zaobljeni pravokutnik 15">
            <a:extLst>
              <a:ext uri="{FF2B5EF4-FFF2-40B4-BE49-F238E27FC236}">
                <a16:creationId xmlns:a16="http://schemas.microsoft.com/office/drawing/2014/main" id="{235D5954-4193-4EEA-948F-1845D5BEC787}"/>
              </a:ext>
            </a:extLst>
          </p:cNvPr>
          <p:cNvSpPr/>
          <p:nvPr/>
        </p:nvSpPr>
        <p:spPr>
          <a:xfrm>
            <a:off x="3330575" y="4905375"/>
            <a:ext cx="1963738" cy="51911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graphicFrame>
        <p:nvGraphicFramePr>
          <p:cNvPr id="17" name="Object 5">
            <a:extLst>
              <a:ext uri="{FF2B5EF4-FFF2-40B4-BE49-F238E27FC236}">
                <a16:creationId xmlns:a16="http://schemas.microsoft.com/office/drawing/2014/main" id="{703FFC44-8051-45D1-831E-3A08D96F0F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4967288"/>
          <a:ext cx="154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48728" imgH="393529" progId="Equation.DSMT4">
                  <p:embed/>
                </p:oleObj>
              </mc:Choice>
              <mc:Fallback>
                <p:oleObj name="Equation" r:id="rId7" imgW="1548728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4967288"/>
                        <a:ext cx="1549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Pravokutnik 17">
            <a:extLst>
              <a:ext uri="{FF2B5EF4-FFF2-40B4-BE49-F238E27FC236}">
                <a16:creationId xmlns:a16="http://schemas.microsoft.com/office/drawing/2014/main" id="{9275A96A-1C79-4E3D-8E5F-F413AB7D1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5759450"/>
            <a:ext cx="7842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Količnik kvadrata dvaju brojeva jednak je kvadratu količnika tih brojeva.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5" grpId="0"/>
      <p:bldP spid="8" grpId="0"/>
      <p:bldP spid="14" grpId="0"/>
      <p:bldP spid="15" grpId="0" animBg="1"/>
      <p:bldP spid="16" grpId="0" animBg="1"/>
      <p:bldP spid="18" grpId="0"/>
    </p:bldLst>
  </p:timing>
</p:sld>
</file>

<file path=ppt/theme/theme1.xml><?xml version="1.0" encoding="utf-8"?>
<a:theme xmlns:a="http://schemas.openxmlformats.org/drawingml/2006/main" name="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8</Template>
  <TotalTime>1137</TotalTime>
  <Words>504</Words>
  <Application>Microsoft Office PowerPoint</Application>
  <PresentationFormat>Prikaz na zaslonu (4:3)</PresentationFormat>
  <Paragraphs>97</Paragraphs>
  <Slides>7</Slides>
  <Notes>1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Calibri</vt:lpstr>
      <vt:lpstr>Myriad Pro</vt:lpstr>
      <vt:lpstr>Symbol</vt:lpstr>
      <vt:lpstr>Math 8</vt:lpstr>
      <vt:lpstr>Equation</vt:lpstr>
      <vt:lpstr>1. REALNI BROJEVI. REALNI BROJEVI1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Zeljka Orcic</dc:creator>
  <cp:lastModifiedBy>Jasminka Viljevac</cp:lastModifiedBy>
  <cp:revision>134</cp:revision>
  <dcterms:created xsi:type="dcterms:W3CDTF">2008-07-08T09:48:09Z</dcterms:created>
  <dcterms:modified xsi:type="dcterms:W3CDTF">2021-08-17T11:28:24Z</dcterms:modified>
</cp:coreProperties>
</file>