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8"/>
  </p:notesMasterIdLst>
  <p:sldIdLst>
    <p:sldId id="264" r:id="rId2"/>
    <p:sldId id="268" r:id="rId3"/>
    <p:sldId id="276" r:id="rId4"/>
    <p:sldId id="265" r:id="rId5"/>
    <p:sldId id="277" r:id="rId6"/>
    <p:sldId id="263" r:id="rId7"/>
  </p:sldIdLst>
  <p:sldSz cx="9144000" cy="6858000" type="screen4x3"/>
  <p:notesSz cx="6858000" cy="9144000"/>
  <p:defaultTextStyle>
    <a:defPPr>
      <a:defRPr lang="sr-Latn-C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64">
          <p15:clr>
            <a:srgbClr val="A4A3A4"/>
          </p15:clr>
        </p15:guide>
        <p15:guide id="2" pos="529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ila, bez rešetk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Stil teme 1 - Isticanj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37" autoAdjust="0"/>
  </p:normalViewPr>
  <p:slideViewPr>
    <p:cSldViewPr snapToGrid="0" showGuides="1">
      <p:cViewPr varScale="1">
        <p:scale>
          <a:sx n="68" d="100"/>
          <a:sy n="68" d="100"/>
        </p:scale>
        <p:origin x="1446" y="60"/>
      </p:cViewPr>
      <p:guideLst>
        <p:guide orient="horz" pos="3064"/>
        <p:guide pos="529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>
            <a:extLst>
              <a:ext uri="{FF2B5EF4-FFF2-40B4-BE49-F238E27FC236}">
                <a16:creationId xmlns:a16="http://schemas.microsoft.com/office/drawing/2014/main" id="{24EAA563-5B11-454A-BB84-7979CD1615B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64A41F43-B64B-4AEB-AFFA-295A21C114E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7F63ABB-7729-456F-8CAA-0A4D1CD42B49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4" name="Rezervirano mjesto slike slajda 3">
            <a:extLst>
              <a:ext uri="{FF2B5EF4-FFF2-40B4-BE49-F238E27FC236}">
                <a16:creationId xmlns:a16="http://schemas.microsoft.com/office/drawing/2014/main" id="{1B0A04E8-B4F0-476D-872E-42AA829968C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Rezervirano mjesto bilježaka 4">
            <a:extLst>
              <a:ext uri="{FF2B5EF4-FFF2-40B4-BE49-F238E27FC236}">
                <a16:creationId xmlns:a16="http://schemas.microsoft.com/office/drawing/2014/main" id="{844ED945-6DAC-4819-A003-0FDA6BC7F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noProof="0"/>
              <a:t>Kliknite da biste uredili stilove teksta matrice</a:t>
            </a:r>
          </a:p>
          <a:p>
            <a:pPr lvl="1"/>
            <a:r>
              <a:rPr lang="hr-HR" noProof="0"/>
              <a:t>Druga razina</a:t>
            </a:r>
          </a:p>
          <a:p>
            <a:pPr lvl="2"/>
            <a:r>
              <a:rPr lang="hr-HR" noProof="0"/>
              <a:t>Treća razina</a:t>
            </a:r>
          </a:p>
          <a:p>
            <a:pPr lvl="3"/>
            <a:r>
              <a:rPr lang="hr-HR" noProof="0"/>
              <a:t>Četvrta razina</a:t>
            </a:r>
          </a:p>
          <a:p>
            <a:pPr lvl="4"/>
            <a:r>
              <a:rPr lang="hr-HR" noProof="0"/>
              <a:t>Peta razina</a:t>
            </a:r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3D40AC9-A194-45FC-984F-0E60B4E2ABA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7AFA879D-BE63-4564-8587-F4EB94FF92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1BB0E46-8EF4-46C3-AD73-ED04B91124E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0" y="72000"/>
            <a:ext cx="7772400" cy="1470025"/>
          </a:xfrm>
        </p:spPr>
        <p:txBody>
          <a:bodyPr/>
          <a:lstStyle>
            <a:lvl1pPr marL="360000" algn="l">
              <a:defRPr sz="2000" b="1">
                <a:solidFill>
                  <a:schemeClr val="bg1"/>
                </a:solidFill>
                <a:latin typeface="Myriad Pro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1190847"/>
            <a:ext cx="6400800" cy="4859079"/>
          </a:xfrm>
        </p:spPr>
        <p:txBody>
          <a:bodyPr anchor="ctr"/>
          <a:lstStyle>
            <a:lvl1pPr marL="0" indent="0" algn="ctr">
              <a:buNone/>
              <a:defRPr sz="6000" b="1">
                <a:solidFill>
                  <a:srgbClr val="2C519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 dirty="0"/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AB27C84F-F715-4303-B9BD-CC2BFD50C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9B41-1A33-4B8D-ACCE-592178E60A13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3B397659-276B-4801-8090-6A3491FE6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ED539352-0772-4FDA-8A2D-6DA7B603E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919F677-2128-4110-91C2-D6DA6ABE966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091658FD-955E-4C4B-9D69-BA43441290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419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0F34A7D-AE18-46BC-B5BF-792F51EBE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CCFFE-DB55-49BC-9D0F-3A2936D7FCC2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FE4ADE6-838E-4CA7-B4E3-0B5E55924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5732C53-BC4B-4566-9A5D-3416417E2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731CC-71EE-437A-A233-DBF83F7A22D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976126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C757CEE-402C-45B2-975C-9EDB3DB8E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893C7-CF49-4195-A968-840581B268F6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C36ACA3-3C6C-45A2-921D-2BF92B22D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0009933-CE1D-4890-91DC-523371CC0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67CA6-3E7E-462D-9380-3827BA14994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78374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CE6121B-2C03-4692-9FD8-2BECDB989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73795-7CA5-433C-8F59-A67C5AAC5ACA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E90A476-9952-4D8C-87E3-AAE00D390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111DF7F-6B6B-4437-B43A-C434116F4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7797F-982F-4B95-90D2-0A5C9494EA4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20286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8720F44-FA8E-4C4B-B9C3-CD607384F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D7D0E-D8CF-4F65-9DC7-1B2F028ED7AF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F11EC56-D9FF-4337-A782-2C40714F7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EE317D9-A756-42BF-B08A-C3A847588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ED061-AEA2-413D-AC9A-A3E79F6BFA9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54032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D8B6964D-822D-4088-B873-7E0F0BAF6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485B6-372B-4190-8A81-1BDD53E4675B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11B24171-202F-443D-BC45-585A47596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4DD8D851-FCFA-4668-9A0B-730F3B443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0EE50-946C-4620-AA85-536E42CE32C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21950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Rezervirano mjesto datuma 3">
            <a:extLst>
              <a:ext uri="{FF2B5EF4-FFF2-40B4-BE49-F238E27FC236}">
                <a16:creationId xmlns:a16="http://schemas.microsoft.com/office/drawing/2014/main" id="{0E4F0404-DAD0-44AF-B190-0024B37CA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A6506-AEE9-4182-A733-16A0A9BB2230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8" name="Rezervirano mjesto podnožja 4">
            <a:extLst>
              <a:ext uri="{FF2B5EF4-FFF2-40B4-BE49-F238E27FC236}">
                <a16:creationId xmlns:a16="http://schemas.microsoft.com/office/drawing/2014/main" id="{A8E5AB0C-2B2B-49BD-BECB-216AB4C30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>
            <a:extLst>
              <a:ext uri="{FF2B5EF4-FFF2-40B4-BE49-F238E27FC236}">
                <a16:creationId xmlns:a16="http://schemas.microsoft.com/office/drawing/2014/main" id="{BEE43465-2708-43D6-A7FE-8F25FB558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DF706-8B31-413A-B088-84479D98D60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96512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datuma 3">
            <a:extLst>
              <a:ext uri="{FF2B5EF4-FFF2-40B4-BE49-F238E27FC236}">
                <a16:creationId xmlns:a16="http://schemas.microsoft.com/office/drawing/2014/main" id="{62533CB3-1840-41A6-ACF7-6DB703981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4F198-DFD0-4140-80D7-A471E87888DA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4" name="Rezervirano mjesto podnožja 4">
            <a:extLst>
              <a:ext uri="{FF2B5EF4-FFF2-40B4-BE49-F238E27FC236}">
                <a16:creationId xmlns:a16="http://schemas.microsoft.com/office/drawing/2014/main" id="{D545243C-3958-4A3A-AB6C-7E08F4F0E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>
            <a:extLst>
              <a:ext uri="{FF2B5EF4-FFF2-40B4-BE49-F238E27FC236}">
                <a16:creationId xmlns:a16="http://schemas.microsoft.com/office/drawing/2014/main" id="{4273A4D8-3804-425C-9584-24E3554AC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7030C-4F33-4D8D-A54E-C299177EE59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25500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1">
            <a:extLst>
              <a:ext uri="{FF2B5EF4-FFF2-40B4-BE49-F238E27FC236}">
                <a16:creationId xmlns:a16="http://schemas.microsoft.com/office/drawing/2014/main" id="{2F37C4FB-0F0F-494E-B35C-B5F9DFABF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A6A59-4849-4AFB-B1FE-0F49E1E076F2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4" name="Rezervirano mjesto podnožja 2">
            <a:extLst>
              <a:ext uri="{FF2B5EF4-FFF2-40B4-BE49-F238E27FC236}">
                <a16:creationId xmlns:a16="http://schemas.microsoft.com/office/drawing/2014/main" id="{3BA97AC1-9AA0-4A9F-B054-D04806C6D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3">
            <a:extLst>
              <a:ext uri="{FF2B5EF4-FFF2-40B4-BE49-F238E27FC236}">
                <a16:creationId xmlns:a16="http://schemas.microsoft.com/office/drawing/2014/main" id="{12511B82-8F91-4710-B798-F6B4D7D59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B296743-B9E9-4F9F-A0CE-218E8E30CC3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25192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9F1A52E9-F43B-4E53-9FFC-2BABDCCF7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E77BB-E1B4-4E82-A3C3-9CFB9801D650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565AE702-7F68-4894-BE14-CED70DFA7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F4BA7025-E0A9-4F04-9A5A-6EB22B3E1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30311-33AB-4804-B6CA-7CFFF8308ED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783412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917B6ED0-A8D1-48F3-8C19-87BA7770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0904F-DAEC-4FD2-842D-509B5F2CD02E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8D160E8F-8C80-4DC6-9A01-0FD73C106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16C900A3-3E4A-4EF5-BDE0-209FCE09C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14C96-1BF8-4FD4-B3AC-1A5E37BC2DE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54918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zervirano mjesto naslova 1">
            <a:extLst>
              <a:ext uri="{FF2B5EF4-FFF2-40B4-BE49-F238E27FC236}">
                <a16:creationId xmlns:a16="http://schemas.microsoft.com/office/drawing/2014/main" id="{CB4B7179-FD6F-4B2A-B387-4E6D22B04B2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 naslova matrice</a:t>
            </a:r>
          </a:p>
        </p:txBody>
      </p:sp>
      <p:sp>
        <p:nvSpPr>
          <p:cNvPr id="1027" name="Rezervirano mjesto teksta 2">
            <a:extLst>
              <a:ext uri="{FF2B5EF4-FFF2-40B4-BE49-F238E27FC236}">
                <a16:creationId xmlns:a16="http://schemas.microsoft.com/office/drawing/2014/main" id="{F96F7A9F-4197-43FA-A2F6-EE7AC17875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stilove teksta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EE779C8-5EB2-4DAB-943F-BD9E112324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ECE5785-A301-4388-9287-5F83E33EE460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E986F75-2AB8-4456-8196-31142686F1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BC1F128-8417-4CAD-8B45-C12F1D47EB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2384E32-07FE-4812-BD81-F483B6F3D92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22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C56E5D00-16C5-45ED-ABAD-567A19F4AF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3413" y="999906"/>
            <a:ext cx="7772400" cy="1470025"/>
          </a:xfrm>
        </p:spPr>
        <p:txBody>
          <a:bodyPr/>
          <a:lstStyle/>
          <a:p>
            <a:pPr marL="358775" algn="ctr" eaLnBrk="1" hangingPunct="1"/>
            <a:r>
              <a:rPr lang="hr-HR" altLang="sr-Latn-RS" sz="4800" dirty="0">
                <a:solidFill>
                  <a:schemeClr val="tx1"/>
                </a:solidFill>
              </a:rPr>
              <a:t>1. REALNI BROJEVI</a:t>
            </a:r>
          </a:p>
        </p:txBody>
      </p:sp>
      <p:sp>
        <p:nvSpPr>
          <p:cNvPr id="5123" name="Subtitle 2">
            <a:extLst>
              <a:ext uri="{FF2B5EF4-FFF2-40B4-BE49-F238E27FC236}">
                <a16:creationId xmlns:a16="http://schemas.microsoft.com/office/drawing/2014/main" id="{7B3C2C1D-BAEC-407B-980B-D32F854835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7533" y="2358242"/>
            <a:ext cx="6400800" cy="3128157"/>
          </a:xfrm>
        </p:spPr>
        <p:txBody>
          <a:bodyPr/>
          <a:lstStyle/>
          <a:p>
            <a:pPr eaLnBrk="1" hangingPunct="1"/>
            <a:r>
              <a:rPr lang="hr-HR" altLang="sr-Latn-RS" sz="4400" dirty="0"/>
              <a:t>1.4. Potenciranje racionalnih brojeva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unded Rectangle 23"/>
          <p:cNvSpPr/>
          <p:nvPr/>
        </p:nvSpPr>
        <p:spPr>
          <a:xfrm>
            <a:off x="217714" y="122050"/>
            <a:ext cx="8644932" cy="122844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TextBox 1"/>
          <p:cNvSpPr txBox="1"/>
          <p:nvPr/>
        </p:nvSpPr>
        <p:spPr>
          <a:xfrm>
            <a:off x="455978" y="274523"/>
            <a:ext cx="973908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>
                <a:solidFill>
                  <a:srgbClr val="FF0000"/>
                </a:solidFill>
              </a:rPr>
              <a:t>Potencija</a:t>
            </a:r>
            <a:r>
              <a:rPr lang="hr-HR" sz="2800" dirty="0"/>
              <a:t> je kraći zapis umnoška jednakih faktora.</a:t>
            </a:r>
          </a:p>
          <a:p>
            <a:r>
              <a:rPr lang="hr-HR" sz="2400" dirty="0"/>
              <a:t>(Od prošle školske godine znamo potencije s bazom 10) </a:t>
            </a:r>
          </a:p>
        </p:txBody>
      </p:sp>
      <p:sp>
        <p:nvSpPr>
          <p:cNvPr id="25" name="TekstniOkvir 2"/>
          <p:cNvSpPr txBox="1"/>
          <p:nvPr/>
        </p:nvSpPr>
        <p:spPr>
          <a:xfrm>
            <a:off x="2381999" y="3376069"/>
            <a:ext cx="5650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/>
              <a:t>  10  = 10 </a:t>
            </a:r>
            <a:r>
              <a:rPr lang="hr-HR" sz="2800" dirty="0">
                <a:sym typeface="Symbol"/>
              </a:rPr>
              <a:t> 10  10  10</a:t>
            </a:r>
            <a:endParaRPr lang="hr-HR" sz="2800" dirty="0"/>
          </a:p>
        </p:txBody>
      </p:sp>
      <p:sp>
        <p:nvSpPr>
          <p:cNvPr id="26" name="TekstniOkvir 3"/>
          <p:cNvSpPr txBox="1"/>
          <p:nvPr/>
        </p:nvSpPr>
        <p:spPr>
          <a:xfrm>
            <a:off x="3736840" y="1626061"/>
            <a:ext cx="9934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 10</a:t>
            </a:r>
          </a:p>
        </p:txBody>
      </p:sp>
      <p:sp>
        <p:nvSpPr>
          <p:cNvPr id="27" name="TekstniOkvir 4"/>
          <p:cNvSpPr txBox="1"/>
          <p:nvPr/>
        </p:nvSpPr>
        <p:spPr>
          <a:xfrm>
            <a:off x="4444134" y="1533504"/>
            <a:ext cx="530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/>
              <a:t>4</a:t>
            </a:r>
          </a:p>
        </p:txBody>
      </p:sp>
      <p:sp>
        <p:nvSpPr>
          <p:cNvPr id="34" name="Pravokutnik 17"/>
          <p:cNvSpPr/>
          <p:nvPr/>
        </p:nvSpPr>
        <p:spPr>
          <a:xfrm>
            <a:off x="3824840" y="3951054"/>
            <a:ext cx="149432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b="1" dirty="0">
                <a:solidFill>
                  <a:srgbClr val="FF0000"/>
                </a:solidFill>
              </a:rPr>
              <a:t>10</a:t>
            </a:r>
            <a:r>
              <a:rPr lang="hr-HR" sz="2800" b="1" baseline="30000" dirty="0">
                <a:solidFill>
                  <a:srgbClr val="FF0000"/>
                </a:solidFill>
              </a:rPr>
              <a:t>1 </a:t>
            </a:r>
            <a:r>
              <a:rPr lang="hr-HR" sz="2800" b="1" dirty="0">
                <a:solidFill>
                  <a:srgbClr val="FF0000"/>
                </a:solidFill>
              </a:rPr>
              <a:t>= 10</a:t>
            </a:r>
          </a:p>
          <a:p>
            <a:r>
              <a:rPr lang="hr-HR" sz="2800" b="1" dirty="0">
                <a:solidFill>
                  <a:srgbClr val="FF0000"/>
                </a:solidFill>
              </a:rPr>
              <a:t>10</a:t>
            </a:r>
            <a:r>
              <a:rPr lang="hr-HR" sz="2800" b="1" baseline="30000" dirty="0">
                <a:solidFill>
                  <a:srgbClr val="FF0000"/>
                </a:solidFill>
              </a:rPr>
              <a:t>0 </a:t>
            </a:r>
            <a:r>
              <a:rPr lang="hr-HR" sz="2800" b="1" dirty="0">
                <a:solidFill>
                  <a:srgbClr val="FF0000"/>
                </a:solidFill>
              </a:rPr>
              <a:t>= 1</a:t>
            </a:r>
          </a:p>
        </p:txBody>
      </p:sp>
      <p:sp>
        <p:nvSpPr>
          <p:cNvPr id="35" name="Pravokutnik 20"/>
          <p:cNvSpPr/>
          <p:nvPr/>
        </p:nvSpPr>
        <p:spPr>
          <a:xfrm>
            <a:off x="2920954" y="3227079"/>
            <a:ext cx="3177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baseline="30000" dirty="0"/>
              <a:t>4</a:t>
            </a:r>
            <a:endParaRPr lang="hr-HR" sz="2800" dirty="0"/>
          </a:p>
        </p:txBody>
      </p:sp>
      <p:sp>
        <p:nvSpPr>
          <p:cNvPr id="39" name="TextBox 38"/>
          <p:cNvSpPr txBox="1"/>
          <p:nvPr/>
        </p:nvSpPr>
        <p:spPr>
          <a:xfrm>
            <a:off x="455978" y="4969545"/>
            <a:ext cx="79994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rgbClr val="0070C0"/>
                </a:solidFill>
              </a:rPr>
              <a:t>Baza </a:t>
            </a:r>
            <a:r>
              <a:rPr lang="hr-HR" sz="2400" dirty="0"/>
              <a:t>– broj koji množimo samim sobom</a:t>
            </a:r>
          </a:p>
          <a:p>
            <a:r>
              <a:rPr lang="hr-HR" sz="2400" b="1" dirty="0">
                <a:solidFill>
                  <a:srgbClr val="00B050"/>
                </a:solidFill>
              </a:rPr>
              <a:t>Eksponent</a:t>
            </a:r>
            <a:r>
              <a:rPr lang="hr-HR" sz="2400" dirty="0"/>
              <a:t> – broj koji govori koliko ima jednakih faktora</a:t>
            </a:r>
          </a:p>
        </p:txBody>
      </p:sp>
      <p:sp>
        <p:nvSpPr>
          <p:cNvPr id="30" name="TekstniOkvir 8"/>
          <p:cNvSpPr txBox="1"/>
          <p:nvPr/>
        </p:nvSpPr>
        <p:spPr>
          <a:xfrm>
            <a:off x="884368" y="1738698"/>
            <a:ext cx="1896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rgbClr val="FF0000"/>
                </a:solidFill>
              </a:rPr>
              <a:t>potencija</a:t>
            </a:r>
          </a:p>
        </p:txBody>
      </p:sp>
      <p:cxnSp>
        <p:nvCxnSpPr>
          <p:cNvPr id="31" name="Ravni poveznik sa strelicom 10"/>
          <p:cNvCxnSpPr>
            <a:cxnSpLocks/>
          </p:cNvCxnSpPr>
          <p:nvPr/>
        </p:nvCxnSpPr>
        <p:spPr>
          <a:xfrm>
            <a:off x="4325139" y="2264898"/>
            <a:ext cx="0" cy="618979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kstniOkvir 13"/>
          <p:cNvSpPr txBox="1"/>
          <p:nvPr/>
        </p:nvSpPr>
        <p:spPr>
          <a:xfrm>
            <a:off x="3920066" y="2869518"/>
            <a:ext cx="880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rgbClr val="0070C0"/>
                </a:solidFill>
              </a:rPr>
              <a:t>baza</a:t>
            </a:r>
          </a:p>
        </p:txBody>
      </p:sp>
      <p:grpSp>
        <p:nvGrpSpPr>
          <p:cNvPr id="3" name="Grupa 2">
            <a:extLst>
              <a:ext uri="{FF2B5EF4-FFF2-40B4-BE49-F238E27FC236}">
                <a16:creationId xmlns:a16="http://schemas.microsoft.com/office/drawing/2014/main" id="{0F688A9E-9FEB-461C-A88E-110763406D71}"/>
              </a:ext>
            </a:extLst>
          </p:cNvPr>
          <p:cNvGrpSpPr/>
          <p:nvPr/>
        </p:nvGrpSpPr>
        <p:grpSpPr>
          <a:xfrm>
            <a:off x="2396066" y="1440240"/>
            <a:ext cx="3399603" cy="1106311"/>
            <a:chOff x="2325728" y="1102615"/>
            <a:chExt cx="3399603" cy="1106311"/>
          </a:xfrm>
        </p:grpSpPr>
        <p:sp>
          <p:nvSpPr>
            <p:cNvPr id="28" name="Elipsa 5"/>
            <p:cNvSpPr/>
            <p:nvPr/>
          </p:nvSpPr>
          <p:spPr>
            <a:xfrm>
              <a:off x="3783821" y="1102615"/>
              <a:ext cx="1061156" cy="1106311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cxnSp>
          <p:nvCxnSpPr>
            <p:cNvPr id="29" name="Ravni poveznik sa strelicom 7"/>
            <p:cNvCxnSpPr/>
            <p:nvPr/>
          </p:nvCxnSpPr>
          <p:spPr>
            <a:xfrm flipV="1">
              <a:off x="2325728" y="1662671"/>
              <a:ext cx="1444978" cy="1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Ravni poveznik sa strelicom 16"/>
            <p:cNvCxnSpPr/>
            <p:nvPr/>
          </p:nvCxnSpPr>
          <p:spPr>
            <a:xfrm>
              <a:off x="4712986" y="1447570"/>
              <a:ext cx="1012345" cy="20820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kstniOkvir 14"/>
          <p:cNvSpPr txBox="1"/>
          <p:nvPr/>
        </p:nvSpPr>
        <p:spPr>
          <a:xfrm>
            <a:off x="5760154" y="1785195"/>
            <a:ext cx="3097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rgbClr val="00B050"/>
                </a:solidFill>
              </a:rPr>
              <a:t>eksponent</a:t>
            </a:r>
          </a:p>
        </p:txBody>
      </p:sp>
    </p:spTree>
    <p:extLst>
      <p:ext uri="{BB962C8B-B14F-4D97-AF65-F5344CB8AC3E}">
        <p14:creationId xmlns:p14="http://schemas.microsoft.com/office/powerpoint/2010/main" val="2132545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35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4"/>
          <p:cNvSpPr txBox="1"/>
          <p:nvPr/>
        </p:nvSpPr>
        <p:spPr>
          <a:xfrm>
            <a:off x="443948" y="323159"/>
            <a:ext cx="53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/>
              <a:t>Zapiši brojeve u obliku potencije:</a:t>
            </a:r>
          </a:p>
        </p:txBody>
      </p:sp>
      <p:sp>
        <p:nvSpPr>
          <p:cNvPr id="5" name="TekstniOkvir 7"/>
          <p:cNvSpPr txBox="1"/>
          <p:nvPr/>
        </p:nvSpPr>
        <p:spPr>
          <a:xfrm>
            <a:off x="408924" y="966346"/>
            <a:ext cx="54582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sz="2800" dirty="0"/>
              <a:t>1 =</a:t>
            </a:r>
          </a:p>
          <a:p>
            <a:pPr>
              <a:lnSpc>
                <a:spcPct val="150000"/>
              </a:lnSpc>
            </a:pPr>
            <a:r>
              <a:rPr lang="hr-HR" sz="2800" dirty="0"/>
              <a:t>10 = </a:t>
            </a:r>
          </a:p>
          <a:p>
            <a:pPr>
              <a:lnSpc>
                <a:spcPct val="150000"/>
              </a:lnSpc>
            </a:pPr>
            <a:r>
              <a:rPr lang="hr-HR" sz="2800" dirty="0"/>
              <a:t>1 000 000 =</a:t>
            </a:r>
          </a:p>
          <a:p>
            <a:pPr>
              <a:lnSpc>
                <a:spcPct val="150000"/>
              </a:lnSpc>
            </a:pPr>
            <a:r>
              <a:rPr lang="hr-HR" sz="2800" dirty="0"/>
              <a:t>10 000 000 000 =</a:t>
            </a:r>
          </a:p>
          <a:p>
            <a:pPr>
              <a:lnSpc>
                <a:spcPct val="150000"/>
              </a:lnSpc>
            </a:pPr>
            <a:r>
              <a:rPr lang="hr-HR" sz="2800" dirty="0"/>
              <a:t>35 000 =  </a:t>
            </a:r>
          </a:p>
          <a:p>
            <a:pPr>
              <a:lnSpc>
                <a:spcPct val="150000"/>
              </a:lnSpc>
            </a:pPr>
            <a:r>
              <a:rPr lang="hr-HR" sz="2800" dirty="0"/>
              <a:t>7 220 = </a:t>
            </a:r>
          </a:p>
        </p:txBody>
      </p:sp>
      <p:sp>
        <p:nvSpPr>
          <p:cNvPr id="6" name="Pravokutnik 9"/>
          <p:cNvSpPr/>
          <p:nvPr/>
        </p:nvSpPr>
        <p:spPr>
          <a:xfrm>
            <a:off x="1022387" y="1106944"/>
            <a:ext cx="8178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dirty="0">
                <a:solidFill>
                  <a:srgbClr val="FF0000"/>
                </a:solidFill>
                <a:sym typeface="Symbol"/>
              </a:rPr>
              <a:t>10</a:t>
            </a:r>
            <a:r>
              <a:rPr lang="hr-HR" sz="2800" baseline="30000" dirty="0">
                <a:solidFill>
                  <a:srgbClr val="FF0000"/>
                </a:solidFill>
                <a:sym typeface="Symbol"/>
              </a:rPr>
              <a:t>0</a:t>
            </a:r>
            <a:r>
              <a:rPr lang="hr-HR" sz="28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7" name="Pravokutnik 9"/>
          <p:cNvSpPr/>
          <p:nvPr/>
        </p:nvSpPr>
        <p:spPr>
          <a:xfrm>
            <a:off x="1687677" y="1106944"/>
            <a:ext cx="16001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dirty="0">
                <a:solidFill>
                  <a:srgbClr val="FF0000"/>
                </a:solidFill>
                <a:sym typeface="Symbol"/>
              </a:rPr>
              <a:t>= 1 </a:t>
            </a:r>
            <a:r>
              <a:rPr lang="hr-H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∙ </a:t>
            </a:r>
            <a:r>
              <a:rPr lang="hr-HR" sz="2800" dirty="0">
                <a:solidFill>
                  <a:srgbClr val="FF0000"/>
                </a:solidFill>
                <a:sym typeface="Symbol"/>
              </a:rPr>
              <a:t>10</a:t>
            </a:r>
            <a:r>
              <a:rPr lang="hr-HR" sz="2800" baseline="30000" dirty="0">
                <a:solidFill>
                  <a:srgbClr val="FF0000"/>
                </a:solidFill>
                <a:sym typeface="Symbol"/>
              </a:rPr>
              <a:t>0</a:t>
            </a:r>
            <a:r>
              <a:rPr lang="hr-HR" sz="28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" name="Pravokutnik 9"/>
          <p:cNvSpPr/>
          <p:nvPr/>
        </p:nvSpPr>
        <p:spPr>
          <a:xfrm>
            <a:off x="1267807" y="1723806"/>
            <a:ext cx="8178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dirty="0">
                <a:solidFill>
                  <a:srgbClr val="FF0000"/>
                </a:solidFill>
                <a:sym typeface="Symbol"/>
              </a:rPr>
              <a:t>10</a:t>
            </a:r>
            <a:r>
              <a:rPr lang="hr-HR" sz="2800" baseline="30000" dirty="0">
                <a:solidFill>
                  <a:srgbClr val="FF0000"/>
                </a:solidFill>
                <a:sym typeface="Symbol"/>
              </a:rPr>
              <a:t>1</a:t>
            </a:r>
            <a:r>
              <a:rPr lang="hr-HR" sz="28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9" name="Pravokutnik 9"/>
          <p:cNvSpPr/>
          <p:nvPr/>
        </p:nvSpPr>
        <p:spPr>
          <a:xfrm>
            <a:off x="1933097" y="1723806"/>
            <a:ext cx="16001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dirty="0">
                <a:solidFill>
                  <a:srgbClr val="FF0000"/>
                </a:solidFill>
                <a:sym typeface="Symbol"/>
              </a:rPr>
              <a:t>= 1 </a:t>
            </a:r>
            <a:r>
              <a:rPr lang="hr-H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∙ </a:t>
            </a:r>
            <a:r>
              <a:rPr lang="hr-HR" sz="2800" dirty="0">
                <a:solidFill>
                  <a:srgbClr val="FF0000"/>
                </a:solidFill>
                <a:sym typeface="Symbol"/>
              </a:rPr>
              <a:t>10</a:t>
            </a:r>
            <a:r>
              <a:rPr lang="hr-HR" sz="2800" baseline="30000" dirty="0">
                <a:solidFill>
                  <a:srgbClr val="FF0000"/>
                </a:solidFill>
                <a:sym typeface="Symbol"/>
              </a:rPr>
              <a:t>1</a:t>
            </a:r>
            <a:r>
              <a:rPr lang="hr-HR" sz="28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0" name="Pravokutnik 9"/>
          <p:cNvSpPr/>
          <p:nvPr/>
        </p:nvSpPr>
        <p:spPr>
          <a:xfrm>
            <a:off x="2431778" y="2355454"/>
            <a:ext cx="8178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dirty="0">
                <a:solidFill>
                  <a:srgbClr val="FF0000"/>
                </a:solidFill>
                <a:sym typeface="Symbol"/>
              </a:rPr>
              <a:t>10</a:t>
            </a:r>
            <a:r>
              <a:rPr lang="hr-HR" sz="2800" baseline="30000" dirty="0">
                <a:solidFill>
                  <a:srgbClr val="FF0000"/>
                </a:solidFill>
                <a:sym typeface="Symbol"/>
              </a:rPr>
              <a:t>6</a:t>
            </a:r>
            <a:r>
              <a:rPr lang="hr-HR" sz="28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1" name="Pravokutnik 9"/>
          <p:cNvSpPr/>
          <p:nvPr/>
        </p:nvSpPr>
        <p:spPr>
          <a:xfrm>
            <a:off x="3097068" y="2355454"/>
            <a:ext cx="16001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dirty="0">
                <a:solidFill>
                  <a:srgbClr val="FF0000"/>
                </a:solidFill>
                <a:sym typeface="Symbol"/>
              </a:rPr>
              <a:t>= 1 </a:t>
            </a:r>
            <a:r>
              <a:rPr lang="hr-H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∙ </a:t>
            </a:r>
            <a:r>
              <a:rPr lang="hr-HR" sz="2800" dirty="0">
                <a:solidFill>
                  <a:srgbClr val="FF0000"/>
                </a:solidFill>
                <a:sym typeface="Symbol"/>
              </a:rPr>
              <a:t>10</a:t>
            </a:r>
            <a:r>
              <a:rPr lang="hr-HR" sz="2800" baseline="30000" dirty="0">
                <a:solidFill>
                  <a:srgbClr val="FF0000"/>
                </a:solidFill>
                <a:sym typeface="Symbol"/>
              </a:rPr>
              <a:t>6</a:t>
            </a:r>
            <a:r>
              <a:rPr lang="hr-HR" sz="28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2" name="Pravokutnik 11"/>
          <p:cNvSpPr/>
          <p:nvPr/>
        </p:nvSpPr>
        <p:spPr>
          <a:xfrm>
            <a:off x="3365483" y="3018552"/>
            <a:ext cx="9509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dirty="0">
                <a:solidFill>
                  <a:srgbClr val="FF0000"/>
                </a:solidFill>
                <a:sym typeface="Symbol"/>
              </a:rPr>
              <a:t>10</a:t>
            </a:r>
            <a:r>
              <a:rPr lang="hr-HR" sz="2800" baseline="30000" dirty="0">
                <a:solidFill>
                  <a:srgbClr val="FF0000"/>
                </a:solidFill>
                <a:sym typeface="Symbol"/>
              </a:rPr>
              <a:t>10</a:t>
            </a:r>
            <a:r>
              <a:rPr lang="hr-HR" sz="28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3" name="Pravokutnik 9"/>
          <p:cNvSpPr/>
          <p:nvPr/>
        </p:nvSpPr>
        <p:spPr>
          <a:xfrm>
            <a:off x="4099013" y="3018552"/>
            <a:ext cx="17331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dirty="0">
                <a:solidFill>
                  <a:srgbClr val="FF0000"/>
                </a:solidFill>
                <a:sym typeface="Symbol"/>
              </a:rPr>
              <a:t>= 1 </a:t>
            </a:r>
            <a:r>
              <a:rPr lang="hr-H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∙ </a:t>
            </a:r>
            <a:r>
              <a:rPr lang="hr-HR" sz="2800" dirty="0">
                <a:solidFill>
                  <a:srgbClr val="FF0000"/>
                </a:solidFill>
                <a:sym typeface="Symbol"/>
              </a:rPr>
              <a:t>10</a:t>
            </a:r>
            <a:r>
              <a:rPr lang="hr-HR" sz="2800" baseline="30000" dirty="0">
                <a:solidFill>
                  <a:srgbClr val="FF0000"/>
                </a:solidFill>
                <a:sym typeface="Symbol"/>
              </a:rPr>
              <a:t>10</a:t>
            </a:r>
            <a:r>
              <a:rPr lang="hr-HR" sz="28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4" name="Pravokutnik 13"/>
          <p:cNvSpPr/>
          <p:nvPr/>
        </p:nvSpPr>
        <p:spPr>
          <a:xfrm>
            <a:off x="1933097" y="3650200"/>
            <a:ext cx="18582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dirty="0">
                <a:solidFill>
                  <a:srgbClr val="002060"/>
                </a:solidFill>
                <a:sym typeface="Symbol"/>
              </a:rPr>
              <a:t>35 </a:t>
            </a:r>
            <a:r>
              <a:rPr lang="hr-HR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∙ </a:t>
            </a:r>
            <a:r>
              <a:rPr lang="hr-HR" sz="2800" dirty="0">
                <a:solidFill>
                  <a:srgbClr val="002060"/>
                </a:solidFill>
                <a:sym typeface="Symbol"/>
              </a:rPr>
              <a:t>1 000</a:t>
            </a:r>
            <a:r>
              <a:rPr lang="hr-HR" sz="28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15" name="Pravokutnik 9"/>
          <p:cNvSpPr/>
          <p:nvPr/>
        </p:nvSpPr>
        <p:spPr>
          <a:xfrm>
            <a:off x="3634747" y="3650200"/>
            <a:ext cx="18004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dirty="0">
                <a:solidFill>
                  <a:srgbClr val="002060"/>
                </a:solidFill>
                <a:sym typeface="Symbol"/>
              </a:rPr>
              <a:t>= 35 </a:t>
            </a:r>
            <a:r>
              <a:rPr lang="hr-HR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∙ </a:t>
            </a:r>
            <a:r>
              <a:rPr lang="hr-HR" sz="2800" dirty="0">
                <a:solidFill>
                  <a:srgbClr val="002060"/>
                </a:solidFill>
                <a:sym typeface="Symbol"/>
              </a:rPr>
              <a:t>10</a:t>
            </a:r>
            <a:r>
              <a:rPr lang="hr-HR" sz="2800" baseline="30000" dirty="0">
                <a:solidFill>
                  <a:srgbClr val="002060"/>
                </a:solidFill>
                <a:sym typeface="Symbol"/>
              </a:rPr>
              <a:t>3</a:t>
            </a:r>
            <a:r>
              <a:rPr lang="hr-HR" sz="28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16" name="Pravokutnik 15"/>
          <p:cNvSpPr/>
          <p:nvPr/>
        </p:nvSpPr>
        <p:spPr>
          <a:xfrm>
            <a:off x="5213512" y="3650200"/>
            <a:ext cx="24673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dirty="0">
                <a:solidFill>
                  <a:srgbClr val="FF0000"/>
                </a:solidFill>
                <a:sym typeface="Symbol"/>
              </a:rPr>
              <a:t>= 3.5 </a:t>
            </a:r>
            <a:r>
              <a:rPr lang="hr-H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∙ </a:t>
            </a:r>
            <a:r>
              <a:rPr lang="hr-HR" sz="2800" dirty="0">
                <a:solidFill>
                  <a:srgbClr val="FF0000"/>
                </a:solidFill>
                <a:sym typeface="Symbol"/>
              </a:rPr>
              <a:t>10 000</a:t>
            </a:r>
            <a:r>
              <a:rPr lang="hr-HR" sz="28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7" name="Pravokutnik 9"/>
          <p:cNvSpPr/>
          <p:nvPr/>
        </p:nvSpPr>
        <p:spPr>
          <a:xfrm>
            <a:off x="7391377" y="3650200"/>
            <a:ext cx="18998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dirty="0">
                <a:solidFill>
                  <a:srgbClr val="FF0000"/>
                </a:solidFill>
                <a:sym typeface="Symbol"/>
              </a:rPr>
              <a:t>= 3.5 </a:t>
            </a:r>
            <a:r>
              <a:rPr lang="hr-H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∙ </a:t>
            </a:r>
            <a:r>
              <a:rPr lang="hr-HR" sz="2800" dirty="0">
                <a:solidFill>
                  <a:srgbClr val="FF0000"/>
                </a:solidFill>
                <a:sym typeface="Symbol"/>
              </a:rPr>
              <a:t>10</a:t>
            </a:r>
            <a:r>
              <a:rPr lang="hr-HR" sz="2800" baseline="30000" dirty="0">
                <a:solidFill>
                  <a:srgbClr val="FF0000"/>
                </a:solidFill>
                <a:sym typeface="Symbol"/>
              </a:rPr>
              <a:t>4</a:t>
            </a:r>
            <a:r>
              <a:rPr lang="hr-HR" sz="28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8" name="Pravokutnik 17"/>
          <p:cNvSpPr/>
          <p:nvPr/>
        </p:nvSpPr>
        <p:spPr>
          <a:xfrm>
            <a:off x="1700555" y="4307396"/>
            <a:ext cx="21885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2060"/>
                </a:solidFill>
                <a:sym typeface="Symbol"/>
              </a:rPr>
              <a:t>722 </a:t>
            </a:r>
            <a:r>
              <a:rPr lang="hr-HR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∙ </a:t>
            </a:r>
            <a:r>
              <a:rPr lang="hr-HR" sz="2800" dirty="0">
                <a:solidFill>
                  <a:srgbClr val="002060"/>
                </a:solidFill>
                <a:sym typeface="Symbol"/>
              </a:rPr>
              <a:t>10</a:t>
            </a:r>
            <a:r>
              <a:rPr lang="hr-HR" sz="28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19" name="Pravokutnik 9"/>
          <p:cNvSpPr/>
          <p:nvPr/>
        </p:nvSpPr>
        <p:spPr>
          <a:xfrm>
            <a:off x="3060154" y="4307396"/>
            <a:ext cx="21205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2060"/>
                </a:solidFill>
                <a:sym typeface="Symbol"/>
              </a:rPr>
              <a:t>= 722 </a:t>
            </a:r>
            <a:r>
              <a:rPr lang="hr-HR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∙ </a:t>
            </a:r>
            <a:r>
              <a:rPr lang="hr-HR" sz="2800" dirty="0">
                <a:solidFill>
                  <a:srgbClr val="002060"/>
                </a:solidFill>
                <a:sym typeface="Symbol"/>
              </a:rPr>
              <a:t>10</a:t>
            </a:r>
            <a:r>
              <a:rPr lang="hr-HR" sz="2800" baseline="30000" dirty="0">
                <a:solidFill>
                  <a:srgbClr val="002060"/>
                </a:solidFill>
                <a:sym typeface="Symbol"/>
              </a:rPr>
              <a:t>1</a:t>
            </a:r>
            <a:r>
              <a:rPr lang="hr-HR" sz="28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20" name="Pravokutnik 19"/>
          <p:cNvSpPr/>
          <p:nvPr/>
        </p:nvSpPr>
        <p:spPr>
          <a:xfrm>
            <a:off x="4872678" y="4307396"/>
            <a:ext cx="29059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FF0000"/>
                </a:solidFill>
                <a:sym typeface="Symbol"/>
              </a:rPr>
              <a:t>= 7.22 </a:t>
            </a:r>
            <a:r>
              <a:rPr lang="hr-H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∙ </a:t>
            </a:r>
            <a:r>
              <a:rPr lang="hr-HR" sz="2800" dirty="0">
                <a:solidFill>
                  <a:srgbClr val="FF0000"/>
                </a:solidFill>
                <a:sym typeface="Symbol"/>
              </a:rPr>
              <a:t>1000</a:t>
            </a:r>
            <a:r>
              <a:rPr lang="hr-HR" sz="28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1" name="Pravokutnik 9"/>
          <p:cNvSpPr/>
          <p:nvPr/>
        </p:nvSpPr>
        <p:spPr>
          <a:xfrm>
            <a:off x="7053618" y="4307396"/>
            <a:ext cx="22376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FF0000"/>
                </a:solidFill>
                <a:sym typeface="Symbol"/>
              </a:rPr>
              <a:t>= 7.22 </a:t>
            </a:r>
            <a:r>
              <a:rPr lang="hr-H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∙ </a:t>
            </a:r>
            <a:r>
              <a:rPr lang="hr-HR" sz="2800" dirty="0">
                <a:solidFill>
                  <a:srgbClr val="FF0000"/>
                </a:solidFill>
                <a:sym typeface="Symbol"/>
              </a:rPr>
              <a:t>10</a:t>
            </a:r>
            <a:r>
              <a:rPr lang="hr-HR" sz="2800" baseline="30000" dirty="0">
                <a:solidFill>
                  <a:srgbClr val="FF0000"/>
                </a:solidFill>
                <a:sym typeface="Symbol"/>
              </a:rPr>
              <a:t>3</a:t>
            </a:r>
            <a:r>
              <a:rPr lang="hr-HR" sz="28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1332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kstniOkvir 1">
            <a:extLst>
              <a:ext uri="{FF2B5EF4-FFF2-40B4-BE49-F238E27FC236}">
                <a16:creationId xmlns:a16="http://schemas.microsoft.com/office/drawing/2014/main" id="{741B564B-89BC-466E-83A5-4B3BC76DE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63" y="293688"/>
            <a:ext cx="7823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Znanstveni zapis broja (</a:t>
            </a:r>
            <a:r>
              <a:rPr lang="hr-HR" altLang="sr-Latn-RS" sz="1800" b="1" dirty="0">
                <a:solidFill>
                  <a:prstClr val="black"/>
                </a:solidFill>
              </a:rPr>
              <a:t>gradivo </a:t>
            </a:r>
            <a:r>
              <a:rPr kumimoji="0" lang="hr-HR" altLang="sr-Latn-R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prošle školske godine): </a:t>
            </a:r>
          </a:p>
        </p:txBody>
      </p:sp>
      <p:sp>
        <p:nvSpPr>
          <p:cNvPr id="6147" name="TekstniOkvir 2">
            <a:extLst>
              <a:ext uri="{FF2B5EF4-FFF2-40B4-BE49-F238E27FC236}">
                <a16:creationId xmlns:a16="http://schemas.microsoft.com/office/drawing/2014/main" id="{13797870-A40C-4BBE-B078-D1839C2ADE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3113" y="925513"/>
            <a:ext cx="49101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koeficijent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 potencija s bazom 10</a:t>
            </a:r>
            <a:endParaRPr kumimoji="0" lang="hr-HR" altLang="sr-Latn-R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Elipsa 3">
            <a:extLst>
              <a:ext uri="{FF2B5EF4-FFF2-40B4-BE49-F238E27FC236}">
                <a16:creationId xmlns:a16="http://schemas.microsoft.com/office/drawing/2014/main" id="{00A885B9-1357-4B7C-9656-102862A4CA2F}"/>
              </a:ext>
            </a:extLst>
          </p:cNvPr>
          <p:cNvSpPr/>
          <p:nvPr/>
        </p:nvSpPr>
        <p:spPr>
          <a:xfrm>
            <a:off x="2054225" y="768350"/>
            <a:ext cx="1139825" cy="711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6" name="Ravni poveznik sa strelicom 5">
            <a:extLst>
              <a:ext uri="{FF2B5EF4-FFF2-40B4-BE49-F238E27FC236}">
                <a16:creationId xmlns:a16="http://schemas.microsoft.com/office/drawing/2014/main" id="{ABD0D495-D9BB-4AF2-BAC0-DB04D9722D8C}"/>
              </a:ext>
            </a:extLst>
          </p:cNvPr>
          <p:cNvCxnSpPr>
            <a:stCxn id="4" idx="4"/>
          </p:cNvCxnSpPr>
          <p:nvPr/>
        </p:nvCxnSpPr>
        <p:spPr>
          <a:xfrm rot="16200000" flipH="1">
            <a:off x="2404269" y="1699419"/>
            <a:ext cx="439738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0" name="TekstniOkvir 6">
            <a:extLst>
              <a:ext uri="{FF2B5EF4-FFF2-40B4-BE49-F238E27FC236}">
                <a16:creationId xmlns:a16="http://schemas.microsoft.com/office/drawing/2014/main" id="{5D81BC5F-7EA6-4489-BFA7-9393D21D3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7825" y="1828800"/>
            <a:ext cx="2020888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broj između 1 i 10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4D98AC47-5D66-4C38-ACD4-464780002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3" y="2562225"/>
            <a:ext cx="26416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25 =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3 451 = 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41 248 000 =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15 000 000 000 =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0.1 =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0.12 =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0.0000067 =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0.0000000000002 =</a:t>
            </a:r>
          </a:p>
        </p:txBody>
      </p:sp>
      <p:sp>
        <p:nvSpPr>
          <p:cNvPr id="10" name="Pravokutnik 9">
            <a:extLst>
              <a:ext uri="{FF2B5EF4-FFF2-40B4-BE49-F238E27FC236}">
                <a16:creationId xmlns:a16="http://schemas.microsoft.com/office/drawing/2014/main" id="{04C482D2-E0D2-4690-9BBC-9301DA0B5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938" y="2646363"/>
            <a:ext cx="11160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2.5 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·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 10</a:t>
            </a:r>
            <a:r>
              <a:rPr kumimoji="0" lang="hr-HR" altLang="sr-Latn-RS" sz="18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1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1" name="Pravokutnik 10">
            <a:extLst>
              <a:ext uri="{FF2B5EF4-FFF2-40B4-BE49-F238E27FC236}">
                <a16:creationId xmlns:a16="http://schemas.microsoft.com/office/drawing/2014/main" id="{51ECA21D-C43C-49C7-893D-7F912DC14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4750" y="3063875"/>
            <a:ext cx="1373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3.451 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·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 10</a:t>
            </a:r>
            <a:r>
              <a:rPr kumimoji="0" lang="hr-HR" altLang="sr-Latn-RS" sz="18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3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Pravokutnik 11">
            <a:extLst>
              <a:ext uri="{FF2B5EF4-FFF2-40B4-BE49-F238E27FC236}">
                <a16:creationId xmlns:a16="http://schemas.microsoft.com/office/drawing/2014/main" id="{3FE30F3D-8A54-4931-8863-6DA321C99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4188" y="3470275"/>
            <a:ext cx="1470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4.1248 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· 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10</a:t>
            </a:r>
            <a:r>
              <a:rPr kumimoji="0" lang="hr-HR" altLang="sr-Latn-RS" sz="18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7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C19C794F-1F12-4B15-BF09-3440D06C64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8850" y="3887788"/>
            <a:ext cx="1136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1.5 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·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 10</a:t>
            </a:r>
            <a:r>
              <a:rPr kumimoji="0" lang="hr-HR" altLang="sr-Latn-RS" sz="18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10</a:t>
            </a:r>
            <a:endParaRPr kumimoji="0" lang="hr-HR" altLang="sr-Latn-R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Pravokutnik 13">
            <a:extLst>
              <a:ext uri="{FF2B5EF4-FFF2-40B4-BE49-F238E27FC236}">
                <a16:creationId xmlns:a16="http://schemas.microsoft.com/office/drawing/2014/main" id="{43181D1C-8057-4021-ADE9-D755CB4A8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450" y="4283075"/>
            <a:ext cx="1008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 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·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 10</a:t>
            </a:r>
            <a:r>
              <a:rPr kumimoji="0" lang="hr-HR" altLang="sr-Latn-RS" sz="18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–1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5" name="Pravokutnik 14">
            <a:extLst>
              <a:ext uri="{FF2B5EF4-FFF2-40B4-BE49-F238E27FC236}">
                <a16:creationId xmlns:a16="http://schemas.microsoft.com/office/drawing/2014/main" id="{2CB2A1FF-E4F2-4665-9D1F-6D7F12680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338" y="4691063"/>
            <a:ext cx="1117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1.2 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 10</a:t>
            </a:r>
            <a:r>
              <a:rPr kumimoji="0" lang="hr-HR" altLang="sr-Latn-RS" sz="18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–1</a:t>
            </a:r>
            <a:endParaRPr kumimoji="0" lang="hr-HR" altLang="sr-Latn-R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Pravokutnik 15">
            <a:extLst>
              <a:ext uri="{FF2B5EF4-FFF2-40B4-BE49-F238E27FC236}">
                <a16:creationId xmlns:a16="http://schemas.microsoft.com/office/drawing/2014/main" id="{B9008EE9-B685-422E-8F7A-151504513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6088" y="5118100"/>
            <a:ext cx="1136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6.7 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·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 10</a:t>
            </a:r>
            <a:r>
              <a:rPr kumimoji="0" lang="hr-HR" altLang="sr-Latn-RS" sz="18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–6</a:t>
            </a:r>
            <a:endParaRPr kumimoji="0" lang="hr-HR" altLang="sr-Latn-R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Pravokutnik 16">
            <a:extLst>
              <a:ext uri="{FF2B5EF4-FFF2-40B4-BE49-F238E27FC236}">
                <a16:creationId xmlns:a16="http://schemas.microsoft.com/office/drawing/2014/main" id="{53E624BA-BE41-4599-B445-C1E7E52783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0150" y="5432425"/>
            <a:ext cx="10287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 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·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 10</a:t>
            </a:r>
            <a:r>
              <a:rPr kumimoji="0" lang="hr-HR" altLang="sr-Latn-RS" sz="18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–13</a:t>
            </a:r>
            <a:endParaRPr kumimoji="0" lang="hr-HR" altLang="sr-Latn-R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731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unded Rectangle 23"/>
          <p:cNvSpPr/>
          <p:nvPr/>
        </p:nvSpPr>
        <p:spPr>
          <a:xfrm>
            <a:off x="217714" y="122050"/>
            <a:ext cx="8490188" cy="87675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TextBox 1"/>
          <p:cNvSpPr txBox="1"/>
          <p:nvPr/>
        </p:nvSpPr>
        <p:spPr>
          <a:xfrm>
            <a:off x="413775" y="260455"/>
            <a:ext cx="9739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rgbClr val="FF0000"/>
                </a:solidFill>
              </a:rPr>
              <a:t>Potencija</a:t>
            </a:r>
            <a:r>
              <a:rPr lang="hr-HR" sz="2400" dirty="0"/>
              <a:t> je </a:t>
            </a:r>
            <a:r>
              <a:rPr lang="hr-HR" sz="2400" b="1" dirty="0"/>
              <a:t>uvijek </a:t>
            </a:r>
            <a:r>
              <a:rPr lang="hr-HR" sz="2400" dirty="0"/>
              <a:t>kraći zapis umnoška jednakih faktora. </a:t>
            </a:r>
          </a:p>
        </p:txBody>
      </p:sp>
      <p:sp>
        <p:nvSpPr>
          <p:cNvPr id="25" name="TekstniOkvir 2"/>
          <p:cNvSpPr txBox="1"/>
          <p:nvPr/>
        </p:nvSpPr>
        <p:spPr>
          <a:xfrm>
            <a:off x="2367931" y="3263526"/>
            <a:ext cx="5650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/>
              <a:t>  a  = a </a:t>
            </a:r>
            <a:r>
              <a:rPr lang="hr-HR" sz="2800" dirty="0">
                <a:sym typeface="Symbol"/>
              </a:rPr>
              <a:t> a  a  a</a:t>
            </a:r>
            <a:endParaRPr lang="hr-HR" sz="2800" dirty="0"/>
          </a:p>
        </p:txBody>
      </p:sp>
      <p:sp>
        <p:nvSpPr>
          <p:cNvPr id="26" name="TekstniOkvir 3"/>
          <p:cNvSpPr txBox="1"/>
          <p:nvPr/>
        </p:nvSpPr>
        <p:spPr>
          <a:xfrm>
            <a:off x="3736840" y="1344707"/>
            <a:ext cx="9934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  a</a:t>
            </a:r>
          </a:p>
        </p:txBody>
      </p:sp>
      <p:sp>
        <p:nvSpPr>
          <p:cNvPr id="27" name="TekstniOkvir 4"/>
          <p:cNvSpPr txBox="1"/>
          <p:nvPr/>
        </p:nvSpPr>
        <p:spPr>
          <a:xfrm>
            <a:off x="4415999" y="1238082"/>
            <a:ext cx="530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/>
              <a:t>4</a:t>
            </a:r>
          </a:p>
        </p:txBody>
      </p:sp>
      <p:sp>
        <p:nvSpPr>
          <p:cNvPr id="28" name="Elipsa 5"/>
          <p:cNvSpPr/>
          <p:nvPr/>
        </p:nvSpPr>
        <p:spPr>
          <a:xfrm>
            <a:off x="3783821" y="1102615"/>
            <a:ext cx="1061156" cy="110631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29" name="Ravni poveznik sa strelicom 7"/>
          <p:cNvCxnSpPr/>
          <p:nvPr/>
        </p:nvCxnSpPr>
        <p:spPr>
          <a:xfrm flipV="1">
            <a:off x="2325728" y="1662671"/>
            <a:ext cx="1444978" cy="1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kstniOkvir 8"/>
          <p:cNvSpPr txBox="1"/>
          <p:nvPr/>
        </p:nvSpPr>
        <p:spPr>
          <a:xfrm>
            <a:off x="814030" y="1401073"/>
            <a:ext cx="1896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rgbClr val="FF0000"/>
                </a:solidFill>
              </a:rPr>
              <a:t>potencija</a:t>
            </a:r>
          </a:p>
        </p:txBody>
      </p:sp>
      <p:cxnSp>
        <p:nvCxnSpPr>
          <p:cNvPr id="31" name="Ravni poveznik sa strelicom 10"/>
          <p:cNvCxnSpPr/>
          <p:nvPr/>
        </p:nvCxnSpPr>
        <p:spPr>
          <a:xfrm rot="5400000">
            <a:off x="3797601" y="2276540"/>
            <a:ext cx="9144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kstniOkvir 13"/>
          <p:cNvSpPr txBox="1"/>
          <p:nvPr/>
        </p:nvSpPr>
        <p:spPr>
          <a:xfrm>
            <a:off x="3849728" y="2602232"/>
            <a:ext cx="880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rgbClr val="0070C0"/>
                </a:solidFill>
              </a:rPr>
              <a:t>baza</a:t>
            </a:r>
          </a:p>
        </p:txBody>
      </p:sp>
      <p:cxnSp>
        <p:nvCxnSpPr>
          <p:cNvPr id="33" name="Ravni poveznik sa strelicom 16"/>
          <p:cNvCxnSpPr/>
          <p:nvPr/>
        </p:nvCxnSpPr>
        <p:spPr>
          <a:xfrm>
            <a:off x="4712986" y="1447570"/>
            <a:ext cx="1012345" cy="20820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ravokutnik 17"/>
          <p:cNvSpPr/>
          <p:nvPr/>
        </p:nvSpPr>
        <p:spPr>
          <a:xfrm>
            <a:off x="3824840" y="3951054"/>
            <a:ext cx="109356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b="1" dirty="0">
                <a:solidFill>
                  <a:srgbClr val="FF0000"/>
                </a:solidFill>
              </a:rPr>
              <a:t>a</a:t>
            </a:r>
            <a:r>
              <a:rPr lang="hr-HR" sz="2800" b="1" baseline="30000" dirty="0">
                <a:solidFill>
                  <a:srgbClr val="FF0000"/>
                </a:solidFill>
              </a:rPr>
              <a:t>1 </a:t>
            </a:r>
            <a:r>
              <a:rPr lang="hr-HR" sz="2800" b="1" dirty="0">
                <a:solidFill>
                  <a:srgbClr val="FF0000"/>
                </a:solidFill>
              </a:rPr>
              <a:t>= a</a:t>
            </a:r>
          </a:p>
          <a:p>
            <a:r>
              <a:rPr lang="hr-HR" sz="2800" b="1" dirty="0">
                <a:solidFill>
                  <a:srgbClr val="FF0000"/>
                </a:solidFill>
              </a:rPr>
              <a:t>a</a:t>
            </a:r>
            <a:r>
              <a:rPr lang="hr-HR" sz="2800" b="1" baseline="30000" dirty="0">
                <a:solidFill>
                  <a:srgbClr val="FF0000"/>
                </a:solidFill>
              </a:rPr>
              <a:t>0 </a:t>
            </a:r>
            <a:r>
              <a:rPr lang="hr-HR" sz="2800" b="1" dirty="0">
                <a:solidFill>
                  <a:srgbClr val="FF0000"/>
                </a:solidFill>
              </a:rPr>
              <a:t>= 1</a:t>
            </a:r>
          </a:p>
        </p:txBody>
      </p:sp>
      <p:sp>
        <p:nvSpPr>
          <p:cNvPr id="35" name="Pravokutnik 20"/>
          <p:cNvSpPr/>
          <p:nvPr/>
        </p:nvSpPr>
        <p:spPr>
          <a:xfrm>
            <a:off x="2892819" y="3142672"/>
            <a:ext cx="3177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baseline="30000" dirty="0"/>
              <a:t>4</a:t>
            </a:r>
            <a:endParaRPr lang="hr-HR" sz="2800" dirty="0"/>
          </a:p>
        </p:txBody>
      </p:sp>
      <p:sp>
        <p:nvSpPr>
          <p:cNvPr id="39" name="TextBox 38"/>
          <p:cNvSpPr txBox="1"/>
          <p:nvPr/>
        </p:nvSpPr>
        <p:spPr>
          <a:xfrm>
            <a:off x="455978" y="4969545"/>
            <a:ext cx="79994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rgbClr val="0070C0"/>
                </a:solidFill>
              </a:rPr>
              <a:t>Baza </a:t>
            </a:r>
            <a:r>
              <a:rPr lang="hr-HR" sz="2400" dirty="0"/>
              <a:t>– broj koji množimo samim sobom</a:t>
            </a:r>
          </a:p>
          <a:p>
            <a:r>
              <a:rPr lang="hr-HR" sz="2400" b="1" dirty="0">
                <a:solidFill>
                  <a:srgbClr val="00B050"/>
                </a:solidFill>
              </a:rPr>
              <a:t>Eksponent</a:t>
            </a:r>
            <a:r>
              <a:rPr lang="hr-HR" sz="2400" dirty="0"/>
              <a:t> – broj koji govori koliko ima jednakih faktora</a:t>
            </a:r>
          </a:p>
        </p:txBody>
      </p:sp>
      <p:sp>
        <p:nvSpPr>
          <p:cNvPr id="41" name="TekstniOkvir 14"/>
          <p:cNvSpPr txBox="1"/>
          <p:nvPr/>
        </p:nvSpPr>
        <p:spPr>
          <a:xfrm>
            <a:off x="5689816" y="1447570"/>
            <a:ext cx="3097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rgbClr val="00B050"/>
                </a:solidFill>
              </a:rPr>
              <a:t>eksponent</a:t>
            </a:r>
          </a:p>
        </p:txBody>
      </p:sp>
    </p:spTree>
    <p:extLst>
      <p:ext uri="{BB962C8B-B14F-4D97-AF65-F5344CB8AC3E}">
        <p14:creationId xmlns:p14="http://schemas.microsoft.com/office/powerpoint/2010/main" val="375587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 animBg="1"/>
      <p:bldP spid="30" grpId="0"/>
      <p:bldP spid="32" grpId="0"/>
      <p:bldP spid="35" grpId="0"/>
      <p:bldP spid="39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kstniOkvir 1">
            <a:extLst>
              <a:ext uri="{FF2B5EF4-FFF2-40B4-BE49-F238E27FC236}">
                <a16:creationId xmlns:a16="http://schemas.microsoft.com/office/drawing/2014/main" id="{4F028926-AF55-4229-9FFB-399EF064E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50" y="271463"/>
            <a:ext cx="5705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/>
              <a:t>Zbrajanje i oduzimanje potencija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C4E9AA2C-E031-4F80-BCD2-16B105D20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813" y="2478088"/>
            <a:ext cx="3492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/>
              <a:t>Množenje potencija: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B50997B1-AE86-4881-923B-745B2063A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813" y="3787775"/>
            <a:ext cx="3492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/>
              <a:t>Dijeljenje potencija: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446B9DA2-57BC-46AE-8EED-4F1DDBC6F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813" y="5537200"/>
            <a:ext cx="3492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/>
              <a:t>Potenciranje potencije: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3A346C5F-5A57-4E8E-9931-0814181AE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1600" y="2478088"/>
            <a:ext cx="1987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>
                <a:solidFill>
                  <a:srgbClr val="FF0000"/>
                </a:solidFill>
              </a:rPr>
              <a:t>10</a:t>
            </a:r>
            <a:r>
              <a:rPr lang="hr-HR" altLang="sr-Latn-RS" sz="1800" b="1" i="1" baseline="30000">
                <a:solidFill>
                  <a:srgbClr val="FF0000"/>
                </a:solidFill>
              </a:rPr>
              <a:t>n</a:t>
            </a:r>
            <a:r>
              <a:rPr lang="hr-HR" altLang="sr-Latn-RS" sz="1800" b="1">
                <a:solidFill>
                  <a:srgbClr val="FF0000"/>
                </a:solidFill>
              </a:rPr>
              <a:t> </a:t>
            </a:r>
            <a:r>
              <a:rPr lang="hr-HR" altLang="sr-Latn-RS" sz="1800" b="1">
                <a:solidFill>
                  <a:srgbClr val="FF0000"/>
                </a:solidFill>
                <a:latin typeface="Calibri" panose="020F0502020204030204" pitchFamily="34" charset="0"/>
              </a:rPr>
              <a:t>·</a:t>
            </a:r>
            <a:r>
              <a:rPr lang="hr-HR" altLang="sr-Latn-RS" sz="1800" b="1">
                <a:solidFill>
                  <a:srgbClr val="FF0000"/>
                </a:solidFill>
                <a:sym typeface="Symbol" panose="05050102010706020507" pitchFamily="18" charset="2"/>
              </a:rPr>
              <a:t> 10</a:t>
            </a:r>
            <a:r>
              <a:rPr lang="hr-HR" altLang="sr-Latn-RS" sz="1800" b="1" i="1" baseline="30000">
                <a:solidFill>
                  <a:srgbClr val="FF0000"/>
                </a:solidFill>
                <a:sym typeface="Symbol" panose="05050102010706020507" pitchFamily="18" charset="2"/>
              </a:rPr>
              <a:t>m</a:t>
            </a:r>
            <a:r>
              <a:rPr lang="hr-HR" altLang="sr-Latn-RS" sz="1800" b="1">
                <a:solidFill>
                  <a:srgbClr val="FF0000"/>
                </a:solidFill>
                <a:sym typeface="Symbol" panose="05050102010706020507" pitchFamily="18" charset="2"/>
              </a:rPr>
              <a:t> = 10</a:t>
            </a:r>
            <a:r>
              <a:rPr lang="hr-HR" altLang="sr-Latn-RS" sz="1800" b="1" i="1" baseline="3000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hr-HR" altLang="sr-Latn-RS" sz="1800" b="1" baseline="30000">
                <a:solidFill>
                  <a:srgbClr val="FF0000"/>
                </a:solidFill>
                <a:sym typeface="Symbol" panose="05050102010706020507" pitchFamily="18" charset="2"/>
              </a:rPr>
              <a:t>+</a:t>
            </a:r>
            <a:r>
              <a:rPr lang="hr-HR" altLang="sr-Latn-RS" sz="1800" b="1" i="1" baseline="30000">
                <a:solidFill>
                  <a:srgbClr val="FF0000"/>
                </a:solidFill>
                <a:sym typeface="Symbol" panose="05050102010706020507" pitchFamily="18" charset="2"/>
              </a:rPr>
              <a:t>m</a:t>
            </a:r>
            <a:endParaRPr lang="hr-HR" altLang="sr-Latn-RS" sz="1800" b="1" i="1" baseline="30000">
              <a:solidFill>
                <a:srgbClr val="FF0000"/>
              </a:solidFill>
            </a:endParaRP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D30F516D-0F08-4A6E-B6C8-2C6A73249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8938" y="3787775"/>
            <a:ext cx="19875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>
                <a:solidFill>
                  <a:srgbClr val="FF0000"/>
                </a:solidFill>
              </a:rPr>
              <a:t>10</a:t>
            </a:r>
            <a:r>
              <a:rPr lang="hr-HR" altLang="sr-Latn-RS" sz="1800" b="1" i="1" baseline="30000">
                <a:solidFill>
                  <a:srgbClr val="FF0000"/>
                </a:solidFill>
              </a:rPr>
              <a:t>n</a:t>
            </a:r>
            <a:r>
              <a:rPr lang="hr-HR" altLang="sr-Latn-RS" sz="1800" b="1" i="1">
                <a:solidFill>
                  <a:srgbClr val="FF0000"/>
                </a:solidFill>
              </a:rPr>
              <a:t> </a:t>
            </a:r>
            <a:r>
              <a:rPr lang="hr-HR" altLang="sr-Latn-RS" sz="1800" b="1">
                <a:solidFill>
                  <a:srgbClr val="FF0000"/>
                </a:solidFill>
                <a:sym typeface="Symbol" panose="05050102010706020507" pitchFamily="18" charset="2"/>
              </a:rPr>
              <a:t>: 10</a:t>
            </a:r>
            <a:r>
              <a:rPr lang="hr-HR" altLang="sr-Latn-RS" sz="1800" b="1" i="1" baseline="30000">
                <a:solidFill>
                  <a:srgbClr val="FF0000"/>
                </a:solidFill>
                <a:sym typeface="Symbol" panose="05050102010706020507" pitchFamily="18" charset="2"/>
              </a:rPr>
              <a:t>m</a:t>
            </a:r>
            <a:r>
              <a:rPr lang="hr-HR" altLang="sr-Latn-RS" sz="1800" b="1">
                <a:solidFill>
                  <a:srgbClr val="FF0000"/>
                </a:solidFill>
                <a:sym typeface="Symbol" panose="05050102010706020507" pitchFamily="18" charset="2"/>
              </a:rPr>
              <a:t> = 10</a:t>
            </a:r>
            <a:r>
              <a:rPr lang="hr-HR" altLang="sr-Latn-RS" sz="1800" b="1" i="1" baseline="3000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hr-HR" altLang="sr-Latn-RS" sz="1800" b="1" baseline="30000">
                <a:solidFill>
                  <a:srgbClr val="FF0000"/>
                </a:solidFill>
                <a:sym typeface="Symbol" panose="05050102010706020507" pitchFamily="18" charset="2"/>
              </a:rPr>
              <a:t>–</a:t>
            </a:r>
            <a:r>
              <a:rPr lang="hr-HR" altLang="sr-Latn-RS" sz="1800" b="1" i="1" baseline="30000">
                <a:solidFill>
                  <a:srgbClr val="FF0000"/>
                </a:solidFill>
                <a:sym typeface="Symbol" panose="05050102010706020507" pitchFamily="18" charset="2"/>
              </a:rPr>
              <a:t>m</a:t>
            </a:r>
            <a:endParaRPr lang="hr-HR" altLang="sr-Latn-RS" sz="1800" b="1" i="1" baseline="30000">
              <a:solidFill>
                <a:srgbClr val="FF0000"/>
              </a:solidFill>
            </a:endParaRP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771127D9-42B1-4032-BE07-0252D037F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4663" y="5537200"/>
            <a:ext cx="19859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>
                <a:solidFill>
                  <a:srgbClr val="FF0000"/>
                </a:solidFill>
              </a:rPr>
              <a:t>(10</a:t>
            </a:r>
            <a:r>
              <a:rPr lang="hr-HR" altLang="sr-Latn-RS" sz="1800" b="1" i="1" baseline="30000">
                <a:solidFill>
                  <a:srgbClr val="FF0000"/>
                </a:solidFill>
              </a:rPr>
              <a:t>n</a:t>
            </a:r>
            <a:r>
              <a:rPr lang="hr-HR" altLang="sr-Latn-RS" sz="1800" b="1">
                <a:solidFill>
                  <a:srgbClr val="FF0000"/>
                </a:solidFill>
              </a:rPr>
              <a:t>)</a:t>
            </a:r>
            <a:r>
              <a:rPr lang="hr-HR" altLang="sr-Latn-RS" sz="1800" b="1" i="1" baseline="30000">
                <a:solidFill>
                  <a:srgbClr val="FF0000"/>
                </a:solidFill>
              </a:rPr>
              <a:t>m</a:t>
            </a:r>
            <a:r>
              <a:rPr lang="hr-HR" altLang="sr-Latn-RS" sz="1800" b="1">
                <a:solidFill>
                  <a:srgbClr val="FF0000"/>
                </a:solidFill>
              </a:rPr>
              <a:t> </a:t>
            </a:r>
            <a:r>
              <a:rPr lang="hr-HR" altLang="sr-Latn-RS" sz="1800" b="1">
                <a:solidFill>
                  <a:srgbClr val="FF0000"/>
                </a:solidFill>
                <a:sym typeface="Symbol" panose="05050102010706020507" pitchFamily="18" charset="2"/>
              </a:rPr>
              <a:t>= 10</a:t>
            </a:r>
            <a:r>
              <a:rPr lang="hr-HR" altLang="sr-Latn-RS" sz="1800" b="1" i="1" baseline="3000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hr-HR" altLang="sr-Latn-RS" sz="1800" b="1" baseline="3000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hr-HR" altLang="sr-Latn-RS" sz="1800" b="1" baseline="3000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 b="1" baseline="3000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hr-HR" altLang="sr-Latn-RS" sz="1800" b="1" i="1" baseline="30000">
                <a:solidFill>
                  <a:srgbClr val="FF0000"/>
                </a:solidFill>
                <a:sym typeface="Symbol" panose="05050102010706020507" pitchFamily="18" charset="2"/>
              </a:rPr>
              <a:t>m</a:t>
            </a:r>
            <a:endParaRPr lang="hr-HR" altLang="sr-Latn-RS" sz="1800" b="1" i="1" baseline="30000">
              <a:solidFill>
                <a:srgbClr val="FF0000"/>
              </a:solidFill>
            </a:endParaRPr>
          </a:p>
        </p:txBody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F3CB5F2F-65A6-43B0-936C-6E5CD2BDF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663" y="617538"/>
            <a:ext cx="8072437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sr-Latn-RS" sz="1800"/>
              <a:t>Potencije </a:t>
            </a:r>
            <a:r>
              <a:rPr lang="pl-PL" altLang="sr-Latn-RS" sz="1800" b="1">
                <a:solidFill>
                  <a:srgbClr val="FF0000"/>
                </a:solidFill>
              </a:rPr>
              <a:t>jednakih baza i jednakih eksponenata </a:t>
            </a:r>
            <a:r>
              <a:rPr lang="pl-PL" altLang="sr-Latn-RS" sz="1800"/>
              <a:t>zbrajamo ili oduzima</a:t>
            </a:r>
            <a:r>
              <a:rPr lang="hr-HR" altLang="sr-Latn-RS" sz="1800"/>
              <a:t>mo tako da im zbrojimo, odnosno oduzmemo koeficijente i zatim taj rezultat pomnožimo zajedničkom potencijom.</a:t>
            </a:r>
          </a:p>
        </p:txBody>
      </p:sp>
      <p:sp>
        <p:nvSpPr>
          <p:cNvPr id="14" name="Pravokutnik 13">
            <a:extLst>
              <a:ext uri="{FF2B5EF4-FFF2-40B4-BE49-F238E27FC236}">
                <a16:creationId xmlns:a16="http://schemas.microsoft.com/office/drawing/2014/main" id="{1C591673-A87D-4828-BBC1-D360BD702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3825" y="1525588"/>
            <a:ext cx="58308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2 </a:t>
            </a:r>
            <a:r>
              <a:rPr lang="hr-HR" altLang="sr-Latn-RS" sz="1800">
                <a:latin typeface="Calibri" panose="020F0502020204030204" pitchFamily="34" charset="0"/>
              </a:rPr>
              <a:t>·</a:t>
            </a:r>
            <a:r>
              <a:rPr lang="hr-HR" altLang="sr-Latn-RS" sz="1800"/>
              <a:t> </a:t>
            </a:r>
            <a:r>
              <a:rPr lang="hr-HR" altLang="sr-Latn-RS" sz="1800">
                <a:solidFill>
                  <a:srgbClr val="FF0000"/>
                </a:solidFill>
              </a:rPr>
              <a:t>10</a:t>
            </a:r>
            <a:r>
              <a:rPr lang="hr-HR" altLang="sr-Latn-RS" sz="1800" baseline="30000">
                <a:solidFill>
                  <a:srgbClr val="FF0000"/>
                </a:solidFill>
              </a:rPr>
              <a:t>4</a:t>
            </a:r>
            <a:r>
              <a:rPr lang="hr-HR" altLang="sr-Latn-RS" sz="1800"/>
              <a:t> + 5 </a:t>
            </a:r>
            <a:r>
              <a:rPr lang="hr-HR" altLang="sr-Latn-RS" sz="1800">
                <a:latin typeface="Calibri" panose="020F0502020204030204" pitchFamily="34" charset="0"/>
              </a:rPr>
              <a:t>·</a:t>
            </a:r>
            <a:r>
              <a:rPr lang="hr-HR" altLang="sr-Latn-RS" sz="1800"/>
              <a:t> </a:t>
            </a:r>
            <a:r>
              <a:rPr lang="hr-HR" altLang="sr-Latn-RS" sz="1800">
                <a:solidFill>
                  <a:srgbClr val="FF0000"/>
                </a:solidFill>
              </a:rPr>
              <a:t>10</a:t>
            </a:r>
            <a:r>
              <a:rPr lang="hr-HR" altLang="sr-Latn-RS" sz="1800" baseline="30000">
                <a:solidFill>
                  <a:srgbClr val="FF0000"/>
                </a:solidFill>
              </a:rPr>
              <a:t>4</a:t>
            </a:r>
            <a:r>
              <a:rPr lang="hr-HR" altLang="sr-Latn-RS" sz="1800"/>
              <a:t> + 7 </a:t>
            </a:r>
            <a:r>
              <a:rPr lang="hr-HR" altLang="sr-Latn-RS" sz="1800">
                <a:latin typeface="Calibri" panose="020F0502020204030204" pitchFamily="34" charset="0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</a:t>
            </a:r>
            <a:r>
              <a:rPr lang="hr-HR" altLang="sr-Latn-RS" sz="1800">
                <a:solidFill>
                  <a:srgbClr val="FF0000"/>
                </a:solidFill>
              </a:rPr>
              <a:t>10</a:t>
            </a:r>
            <a:r>
              <a:rPr lang="hr-HR" altLang="sr-Latn-RS" sz="1800" baseline="30000">
                <a:solidFill>
                  <a:srgbClr val="FF0000"/>
                </a:solidFill>
              </a:rPr>
              <a:t>4</a:t>
            </a:r>
            <a:r>
              <a:rPr lang="hr-HR" altLang="sr-Latn-RS" sz="1800"/>
              <a:t> =</a:t>
            </a:r>
          </a:p>
        </p:txBody>
      </p:sp>
      <p:sp>
        <p:nvSpPr>
          <p:cNvPr id="15" name="Pravokutnik 14">
            <a:extLst>
              <a:ext uri="{FF2B5EF4-FFF2-40B4-BE49-F238E27FC236}">
                <a16:creationId xmlns:a16="http://schemas.microsoft.com/office/drawing/2014/main" id="{82086956-8504-4769-86C1-E33BB0541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0175" y="1960563"/>
            <a:ext cx="67167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5.1 </a:t>
            </a:r>
            <a:r>
              <a:rPr lang="hr-HR" altLang="sr-Latn-RS" sz="1800">
                <a:latin typeface="Calibri" panose="020F0502020204030204" pitchFamily="34" charset="0"/>
              </a:rPr>
              <a:t>·</a:t>
            </a:r>
            <a:r>
              <a:rPr lang="hr-HR" altLang="sr-Latn-RS" sz="1800"/>
              <a:t> </a:t>
            </a:r>
            <a:r>
              <a:rPr lang="hr-HR" altLang="sr-Latn-RS" sz="1800">
                <a:solidFill>
                  <a:srgbClr val="FF0000"/>
                </a:solidFill>
              </a:rPr>
              <a:t>10</a:t>
            </a:r>
            <a:r>
              <a:rPr lang="hr-HR" altLang="sr-Latn-RS" sz="1800" baseline="30000">
                <a:solidFill>
                  <a:srgbClr val="FF0000"/>
                </a:solidFill>
              </a:rPr>
              <a:t>–3</a:t>
            </a:r>
            <a:r>
              <a:rPr lang="hr-HR" altLang="sr-Latn-RS" sz="1800"/>
              <a:t> – </a:t>
            </a:r>
            <a:r>
              <a:rPr lang="hr-HR" altLang="sr-Latn-RS" sz="1800">
                <a:solidFill>
                  <a:srgbClr val="FF0000"/>
                </a:solidFill>
              </a:rPr>
              <a:t>10</a:t>
            </a:r>
            <a:r>
              <a:rPr lang="hr-HR" altLang="sr-Latn-RS" sz="1800" baseline="30000">
                <a:solidFill>
                  <a:srgbClr val="FF0000"/>
                </a:solidFill>
              </a:rPr>
              <a:t>–3</a:t>
            </a:r>
            <a:r>
              <a:rPr lang="hr-HR" altLang="sr-Latn-RS" sz="1800"/>
              <a:t> –  3 </a:t>
            </a:r>
            <a:r>
              <a:rPr lang="hr-HR" altLang="sr-Latn-RS" sz="1800">
                <a:latin typeface="Calibri" panose="020F0502020204030204" pitchFamily="34" charset="0"/>
              </a:rPr>
              <a:t>·</a:t>
            </a:r>
            <a:r>
              <a:rPr lang="hr-HR" altLang="sr-Latn-RS" sz="1800">
                <a:sym typeface="Symbol" panose="05050102010706020507" pitchFamily="18" charset="2"/>
              </a:rPr>
              <a:t> </a:t>
            </a:r>
            <a:r>
              <a:rPr lang="hr-HR" altLang="sr-Latn-RS" sz="1800">
                <a:solidFill>
                  <a:srgbClr val="FF0000"/>
                </a:solidFill>
              </a:rPr>
              <a:t>10</a:t>
            </a:r>
            <a:r>
              <a:rPr lang="hr-HR" altLang="sr-Latn-RS" sz="1800" baseline="30000">
                <a:solidFill>
                  <a:srgbClr val="FF0000"/>
                </a:solidFill>
              </a:rPr>
              <a:t>–3</a:t>
            </a:r>
            <a:r>
              <a:rPr lang="hr-HR" altLang="sr-Latn-RS" sz="1800"/>
              <a:t> =</a:t>
            </a:r>
          </a:p>
        </p:txBody>
      </p:sp>
      <p:sp>
        <p:nvSpPr>
          <p:cNvPr id="16" name="Pravokutnik 15">
            <a:extLst>
              <a:ext uri="{FF2B5EF4-FFF2-40B4-BE49-F238E27FC236}">
                <a16:creationId xmlns:a16="http://schemas.microsoft.com/office/drawing/2014/main" id="{B693E3CB-BC81-42DD-8C93-5B3A917239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0488" y="3165475"/>
            <a:ext cx="2476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10</a:t>
            </a:r>
            <a:r>
              <a:rPr lang="hr-HR" altLang="sr-Latn-RS" sz="1800" baseline="30000"/>
              <a:t>3</a:t>
            </a:r>
            <a:r>
              <a:rPr lang="hr-HR" altLang="sr-Latn-RS" sz="1800"/>
              <a:t> </a:t>
            </a:r>
            <a:r>
              <a:rPr lang="hr-HR" altLang="sr-Latn-RS" sz="1800">
                <a:latin typeface="Calibri" panose="020F0502020204030204" pitchFamily="34" charset="0"/>
              </a:rPr>
              <a:t>·</a:t>
            </a:r>
            <a:r>
              <a:rPr lang="hr-HR" altLang="sr-Latn-RS" sz="1800"/>
              <a:t> 10</a:t>
            </a:r>
            <a:r>
              <a:rPr lang="hr-HR" altLang="sr-Latn-RS" sz="1800" baseline="30000"/>
              <a:t>–3</a:t>
            </a:r>
            <a:r>
              <a:rPr lang="hr-HR" altLang="sr-Latn-RS" sz="1800"/>
              <a:t> </a:t>
            </a:r>
            <a:r>
              <a:rPr lang="hr-HR" altLang="sr-Latn-RS" sz="1800">
                <a:latin typeface="Calibri" panose="020F0502020204030204" pitchFamily="34" charset="0"/>
              </a:rPr>
              <a:t>·</a:t>
            </a:r>
            <a:r>
              <a:rPr lang="hr-HR" altLang="sr-Latn-RS" sz="1800"/>
              <a:t> 10</a:t>
            </a:r>
            <a:r>
              <a:rPr lang="hr-HR" altLang="sr-Latn-RS" sz="1800" baseline="30000"/>
              <a:t>–8</a:t>
            </a:r>
            <a:r>
              <a:rPr lang="hr-HR" altLang="sr-Latn-RS" sz="1800"/>
              <a:t> </a:t>
            </a:r>
            <a:r>
              <a:rPr lang="hr-HR" altLang="sr-Latn-RS" sz="1800">
                <a:latin typeface="Calibri" panose="020F0502020204030204" pitchFamily="34" charset="0"/>
              </a:rPr>
              <a:t>·</a:t>
            </a:r>
            <a:r>
              <a:rPr lang="hr-HR" altLang="sr-Latn-RS" sz="1800"/>
              <a:t> 10</a:t>
            </a:r>
            <a:r>
              <a:rPr lang="hr-HR" altLang="sr-Latn-RS" sz="1800" baseline="30000"/>
              <a:t>7</a:t>
            </a:r>
            <a:r>
              <a:rPr lang="hr-HR" altLang="sr-Latn-RS" sz="1800"/>
              <a:t> =</a:t>
            </a:r>
          </a:p>
        </p:txBody>
      </p:sp>
      <p:sp>
        <p:nvSpPr>
          <p:cNvPr id="18" name="Pravokutnik 17">
            <a:extLst>
              <a:ext uri="{FF2B5EF4-FFF2-40B4-BE49-F238E27FC236}">
                <a16:creationId xmlns:a16="http://schemas.microsoft.com/office/drawing/2014/main" id="{ED09FB98-1F53-4295-9CB5-84A25D2681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159125"/>
            <a:ext cx="1624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10</a:t>
            </a:r>
            <a:r>
              <a:rPr lang="hr-HR" altLang="sr-Latn-RS" sz="1800" baseline="30000"/>
              <a:t>3+(–3)+(–8)+7</a:t>
            </a:r>
            <a:r>
              <a:rPr lang="hr-HR" altLang="sr-Latn-RS" sz="1800"/>
              <a:t> =</a:t>
            </a:r>
          </a:p>
        </p:txBody>
      </p:sp>
      <p:sp>
        <p:nvSpPr>
          <p:cNvPr id="19" name="Pravokutnik 18">
            <a:extLst>
              <a:ext uri="{FF2B5EF4-FFF2-40B4-BE49-F238E27FC236}">
                <a16:creationId xmlns:a16="http://schemas.microsoft.com/office/drawing/2014/main" id="{0000FA3D-033F-423A-B4A4-6C6A724E4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9688" y="3165475"/>
            <a:ext cx="12176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10</a:t>
            </a:r>
            <a:r>
              <a:rPr lang="hr-HR" altLang="sr-Latn-RS" sz="1800" baseline="30000"/>
              <a:t>3–3–8+7 </a:t>
            </a:r>
            <a:r>
              <a:rPr lang="hr-HR" altLang="sr-Latn-RS" sz="1800"/>
              <a:t>=</a:t>
            </a:r>
          </a:p>
        </p:txBody>
      </p:sp>
      <p:sp>
        <p:nvSpPr>
          <p:cNvPr id="20" name="Pravokutnik 19">
            <a:extLst>
              <a:ext uri="{FF2B5EF4-FFF2-40B4-BE49-F238E27FC236}">
                <a16:creationId xmlns:a16="http://schemas.microsoft.com/office/drawing/2014/main" id="{EBA3F876-0214-409A-A145-A64A82B8E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4575" y="3154363"/>
            <a:ext cx="609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10</a:t>
            </a:r>
            <a:r>
              <a:rPr lang="hr-HR" altLang="sr-Latn-RS" sz="1800" baseline="30000"/>
              <a:t>–1</a:t>
            </a:r>
            <a:endParaRPr lang="hr-HR" altLang="sr-Latn-RS" sz="1800"/>
          </a:p>
        </p:txBody>
      </p:sp>
      <p:sp>
        <p:nvSpPr>
          <p:cNvPr id="21" name="Pravokutnik 20">
            <a:extLst>
              <a:ext uri="{FF2B5EF4-FFF2-40B4-BE49-F238E27FC236}">
                <a16:creationId xmlns:a16="http://schemas.microsoft.com/office/drawing/2014/main" id="{4F7C5811-D143-4729-A0B1-5642D075F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663" y="4430713"/>
            <a:ext cx="1536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10</a:t>
            </a:r>
            <a:r>
              <a:rPr lang="hr-HR" altLang="sr-Latn-RS" sz="1800" baseline="30000"/>
              <a:t>21</a:t>
            </a:r>
            <a:r>
              <a:rPr lang="hr-HR" altLang="sr-Latn-RS" sz="1800"/>
              <a:t> : 10</a:t>
            </a:r>
            <a:r>
              <a:rPr lang="hr-HR" altLang="sr-Latn-RS" sz="1800" baseline="30000"/>
              <a:t>14 </a:t>
            </a:r>
            <a:r>
              <a:rPr lang="hr-HR" altLang="sr-Latn-RS" sz="1800"/>
              <a:t> = </a:t>
            </a:r>
            <a:endParaRPr lang="hr-HR" altLang="sr-Latn-RS" sz="1800" baseline="30000"/>
          </a:p>
        </p:txBody>
      </p:sp>
      <p:sp>
        <p:nvSpPr>
          <p:cNvPr id="22" name="Pravokutnik 21">
            <a:extLst>
              <a:ext uri="{FF2B5EF4-FFF2-40B4-BE49-F238E27FC236}">
                <a16:creationId xmlns:a16="http://schemas.microsoft.com/office/drawing/2014/main" id="{75B1F0E1-F321-47EE-B083-35B048151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4150" y="4441825"/>
            <a:ext cx="1173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10</a:t>
            </a:r>
            <a:r>
              <a:rPr lang="hr-HR" altLang="sr-Latn-RS" sz="1800" baseline="30000"/>
              <a:t>21–14 </a:t>
            </a:r>
            <a:r>
              <a:rPr lang="hr-HR" altLang="sr-Latn-RS" sz="1800"/>
              <a:t> = </a:t>
            </a:r>
            <a:endParaRPr lang="hr-HR" altLang="sr-Latn-RS" sz="1800" baseline="30000"/>
          </a:p>
        </p:txBody>
      </p:sp>
      <p:sp>
        <p:nvSpPr>
          <p:cNvPr id="23" name="Pravokutnik 22">
            <a:extLst>
              <a:ext uri="{FF2B5EF4-FFF2-40B4-BE49-F238E27FC236}">
                <a16:creationId xmlns:a16="http://schemas.microsoft.com/office/drawing/2014/main" id="{7492071E-E890-4F6E-B8BD-7C110A9AA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3163" y="4441825"/>
            <a:ext cx="654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10</a:t>
            </a:r>
            <a:r>
              <a:rPr lang="hr-HR" altLang="sr-Latn-RS" sz="1800" baseline="30000"/>
              <a:t>7</a:t>
            </a:r>
            <a:r>
              <a:rPr lang="hr-HR" altLang="sr-Latn-RS" sz="1800"/>
              <a:t>  </a:t>
            </a:r>
            <a:endParaRPr lang="hr-HR" altLang="sr-Latn-RS" sz="1800" baseline="30000"/>
          </a:p>
        </p:txBody>
      </p:sp>
      <p:sp>
        <p:nvSpPr>
          <p:cNvPr id="24" name="Pravokutnik 23">
            <a:extLst>
              <a:ext uri="{FF2B5EF4-FFF2-40B4-BE49-F238E27FC236}">
                <a16:creationId xmlns:a16="http://schemas.microsoft.com/office/drawing/2014/main" id="{77460247-A9E3-4534-AA7B-FE1CFAB87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075" y="4903788"/>
            <a:ext cx="13858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10</a:t>
            </a:r>
            <a:r>
              <a:rPr lang="hr-HR" altLang="sr-Latn-RS" sz="1800" baseline="30000"/>
              <a:t>–6</a:t>
            </a:r>
            <a:r>
              <a:rPr lang="hr-HR" altLang="sr-Latn-RS" sz="1800"/>
              <a:t>:10</a:t>
            </a:r>
            <a:r>
              <a:rPr lang="hr-HR" altLang="sr-Latn-RS" sz="1800" baseline="30000"/>
              <a:t>–10</a:t>
            </a:r>
            <a:r>
              <a:rPr lang="hr-HR" altLang="sr-Latn-RS" sz="1800"/>
              <a:t> =</a:t>
            </a:r>
          </a:p>
        </p:txBody>
      </p:sp>
      <p:sp>
        <p:nvSpPr>
          <p:cNvPr id="25" name="Pravokutnik 24">
            <a:extLst>
              <a:ext uri="{FF2B5EF4-FFF2-40B4-BE49-F238E27FC236}">
                <a16:creationId xmlns:a16="http://schemas.microsoft.com/office/drawing/2014/main" id="{D773AA5A-A4D7-486C-8CC7-A4DF84A9DB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7788" y="4900613"/>
            <a:ext cx="13589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10</a:t>
            </a:r>
            <a:r>
              <a:rPr lang="hr-HR" altLang="sr-Latn-RS" sz="1800" baseline="30000"/>
              <a:t>–6–(–10) </a:t>
            </a:r>
            <a:r>
              <a:rPr lang="hr-HR" altLang="sr-Latn-RS" sz="1800"/>
              <a:t> = </a:t>
            </a:r>
            <a:endParaRPr lang="hr-HR" altLang="sr-Latn-RS" sz="1800" baseline="30000"/>
          </a:p>
        </p:txBody>
      </p:sp>
      <p:sp>
        <p:nvSpPr>
          <p:cNvPr id="26" name="Pravokutnik 25">
            <a:extLst>
              <a:ext uri="{FF2B5EF4-FFF2-40B4-BE49-F238E27FC236}">
                <a16:creationId xmlns:a16="http://schemas.microsoft.com/office/drawing/2014/main" id="{2630FEBB-AECB-48E7-9608-9E3C018C7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5075" y="4895850"/>
            <a:ext cx="11763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10</a:t>
            </a:r>
            <a:r>
              <a:rPr lang="hr-HR" altLang="sr-Latn-RS" sz="1800" baseline="30000"/>
              <a:t>–6+10 </a:t>
            </a:r>
            <a:r>
              <a:rPr lang="hr-HR" altLang="sr-Latn-RS" sz="1800"/>
              <a:t> = </a:t>
            </a:r>
            <a:endParaRPr lang="hr-HR" altLang="sr-Latn-RS" sz="1800" baseline="30000"/>
          </a:p>
        </p:txBody>
      </p:sp>
      <p:sp>
        <p:nvSpPr>
          <p:cNvPr id="27" name="Pravokutnik 26">
            <a:extLst>
              <a:ext uri="{FF2B5EF4-FFF2-40B4-BE49-F238E27FC236}">
                <a16:creationId xmlns:a16="http://schemas.microsoft.com/office/drawing/2014/main" id="{388CE171-16C9-4EA4-859D-73613C962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0275" y="4900613"/>
            <a:ext cx="5254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10</a:t>
            </a:r>
            <a:r>
              <a:rPr lang="hr-HR" altLang="sr-Latn-RS" sz="1800" baseline="30000"/>
              <a:t>4</a:t>
            </a:r>
          </a:p>
        </p:txBody>
      </p:sp>
      <p:sp>
        <p:nvSpPr>
          <p:cNvPr id="28" name="TekstniOkvir 27">
            <a:extLst>
              <a:ext uri="{FF2B5EF4-FFF2-40B4-BE49-F238E27FC236}">
                <a16:creationId xmlns:a16="http://schemas.microsoft.com/office/drawing/2014/main" id="{8E1D1A46-6C66-46DB-BBA1-1DD618705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9863" y="6084888"/>
            <a:ext cx="11795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(10</a:t>
            </a:r>
            <a:r>
              <a:rPr lang="hr-HR" altLang="sr-Latn-RS" sz="1800" baseline="30000"/>
              <a:t>3</a:t>
            </a:r>
            <a:r>
              <a:rPr lang="hr-HR" altLang="sr-Latn-RS" sz="1800"/>
              <a:t>)</a:t>
            </a:r>
            <a:r>
              <a:rPr lang="hr-HR" altLang="sr-Latn-RS" sz="1800" baseline="30000"/>
              <a:t>–5</a:t>
            </a:r>
            <a:r>
              <a:rPr lang="hr-HR" altLang="sr-Latn-RS" sz="1800"/>
              <a:t> </a:t>
            </a:r>
            <a:r>
              <a:rPr lang="hr-HR" altLang="sr-Latn-RS" sz="1800">
                <a:sym typeface="Symbol" panose="05050102010706020507" pitchFamily="18" charset="2"/>
              </a:rPr>
              <a:t>=</a:t>
            </a:r>
            <a:endParaRPr lang="hr-HR" altLang="sr-Latn-RS" sz="1800" baseline="30000"/>
          </a:p>
        </p:txBody>
      </p:sp>
      <p:sp>
        <p:nvSpPr>
          <p:cNvPr id="29" name="Pravokutnik 28">
            <a:extLst>
              <a:ext uri="{FF2B5EF4-FFF2-40B4-BE49-F238E27FC236}">
                <a16:creationId xmlns:a16="http://schemas.microsoft.com/office/drawing/2014/main" id="{8329A053-0F64-4537-994A-B6158D8F5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1888" y="6084888"/>
            <a:ext cx="1676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>
                <a:sym typeface="Symbol" panose="05050102010706020507" pitchFamily="18" charset="2"/>
              </a:rPr>
              <a:t>10</a:t>
            </a:r>
            <a:r>
              <a:rPr lang="hr-HR" altLang="sr-Latn-RS" sz="1800" baseline="30000">
                <a:sym typeface="Symbol" panose="05050102010706020507" pitchFamily="18" charset="2"/>
              </a:rPr>
              <a:t>3 </a:t>
            </a:r>
            <a:r>
              <a:rPr lang="hr-HR" altLang="sr-Latn-RS" sz="1800" baseline="30000">
                <a:latin typeface="Calibri" panose="020F0502020204030204" pitchFamily="34" charset="0"/>
                <a:sym typeface="Symbol" panose="05050102010706020507" pitchFamily="18" charset="2"/>
              </a:rPr>
              <a:t>·</a:t>
            </a:r>
            <a:r>
              <a:rPr lang="hr-HR" altLang="sr-Latn-RS" sz="1800" baseline="30000">
                <a:sym typeface="Symbol" panose="05050102010706020507" pitchFamily="18" charset="2"/>
              </a:rPr>
              <a:t> (–5) </a:t>
            </a:r>
            <a:r>
              <a:rPr lang="hr-HR" altLang="sr-Latn-RS" sz="1800">
                <a:sym typeface="Symbol" panose="05050102010706020507" pitchFamily="18" charset="2"/>
              </a:rPr>
              <a:t>= 10</a:t>
            </a:r>
            <a:r>
              <a:rPr lang="hr-HR" altLang="sr-Latn-RS" sz="1800" baseline="30000">
                <a:sym typeface="Symbol" panose="05050102010706020507" pitchFamily="18" charset="2"/>
              </a:rPr>
              <a:t>–15</a:t>
            </a:r>
            <a:endParaRPr lang="hr-HR" altLang="sr-Latn-RS" sz="1800" baseline="30000"/>
          </a:p>
        </p:txBody>
      </p:sp>
      <p:sp>
        <p:nvSpPr>
          <p:cNvPr id="30" name="Pravokutnik 29">
            <a:extLst>
              <a:ext uri="{FF2B5EF4-FFF2-40B4-BE49-F238E27FC236}">
                <a16:creationId xmlns:a16="http://schemas.microsoft.com/office/drawing/2014/main" id="{7144E4C6-C691-4788-B3BF-937EC4E259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6238" y="1528763"/>
            <a:ext cx="29257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(2 + 5 + 7) · </a:t>
            </a:r>
            <a:r>
              <a:rPr lang="hr-HR" altLang="sr-Latn-RS" sz="1800">
                <a:solidFill>
                  <a:srgbClr val="FF0000"/>
                </a:solidFill>
              </a:rPr>
              <a:t>10</a:t>
            </a:r>
            <a:r>
              <a:rPr lang="hr-HR" altLang="sr-Latn-RS" sz="1800" baseline="30000">
                <a:solidFill>
                  <a:srgbClr val="FF0000"/>
                </a:solidFill>
              </a:rPr>
              <a:t>4</a:t>
            </a:r>
            <a:r>
              <a:rPr lang="hr-HR" altLang="sr-Latn-RS" sz="1800"/>
              <a:t> = 14 </a:t>
            </a:r>
            <a:r>
              <a:rPr lang="hr-HR" altLang="sr-Latn-RS" sz="1800">
                <a:latin typeface="Calibri" panose="020F0502020204030204" pitchFamily="34" charset="0"/>
              </a:rPr>
              <a:t>·</a:t>
            </a:r>
            <a:r>
              <a:rPr lang="hr-HR" altLang="sr-Latn-RS" sz="1800"/>
              <a:t> </a:t>
            </a:r>
            <a:r>
              <a:rPr lang="hr-HR" altLang="sr-Latn-RS" sz="1800">
                <a:solidFill>
                  <a:srgbClr val="FF0000"/>
                </a:solidFill>
              </a:rPr>
              <a:t>10</a:t>
            </a:r>
            <a:r>
              <a:rPr lang="hr-HR" altLang="sr-Latn-RS" sz="1800" baseline="30000">
                <a:solidFill>
                  <a:srgbClr val="FF0000"/>
                </a:solidFill>
              </a:rPr>
              <a:t>4</a:t>
            </a:r>
            <a:r>
              <a:rPr lang="hr-HR" altLang="sr-Latn-RS" sz="1800"/>
              <a:t>,</a:t>
            </a:r>
          </a:p>
        </p:txBody>
      </p:sp>
      <p:sp>
        <p:nvSpPr>
          <p:cNvPr id="31" name="Pravokutnik 30">
            <a:extLst>
              <a:ext uri="{FF2B5EF4-FFF2-40B4-BE49-F238E27FC236}">
                <a16:creationId xmlns:a16="http://schemas.microsoft.com/office/drawing/2014/main" id="{99BB0424-CF5B-4E5F-9C6E-5841DBAF0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2288" y="1957388"/>
            <a:ext cx="3340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(5.1 – 1 – 3) · </a:t>
            </a:r>
            <a:r>
              <a:rPr lang="hr-HR" altLang="sr-Latn-RS" sz="1800">
                <a:solidFill>
                  <a:srgbClr val="FF0000"/>
                </a:solidFill>
              </a:rPr>
              <a:t>10</a:t>
            </a:r>
            <a:r>
              <a:rPr lang="hr-HR" altLang="sr-Latn-RS" sz="1800" baseline="30000">
                <a:solidFill>
                  <a:srgbClr val="FF0000"/>
                </a:solidFill>
              </a:rPr>
              <a:t>–3</a:t>
            </a:r>
            <a:r>
              <a:rPr lang="hr-HR" altLang="sr-Latn-RS" sz="1800"/>
              <a:t> = 1.1 </a:t>
            </a:r>
            <a:r>
              <a:rPr lang="hr-HR" altLang="sr-Latn-RS" sz="1800">
                <a:latin typeface="Calibri" panose="020F0502020204030204" pitchFamily="34" charset="0"/>
              </a:rPr>
              <a:t>·</a:t>
            </a:r>
            <a:r>
              <a:rPr lang="hr-HR" altLang="sr-Latn-RS" sz="1800"/>
              <a:t> </a:t>
            </a:r>
            <a:r>
              <a:rPr lang="hr-HR" altLang="sr-Latn-RS" sz="1800">
                <a:solidFill>
                  <a:srgbClr val="FF0000"/>
                </a:solidFill>
              </a:rPr>
              <a:t>10</a:t>
            </a:r>
            <a:r>
              <a:rPr lang="hr-HR" altLang="sr-Latn-RS" sz="1800" baseline="30000">
                <a:solidFill>
                  <a:srgbClr val="FF0000"/>
                </a:solidFill>
              </a:rPr>
              <a:t>–3</a:t>
            </a:r>
            <a:r>
              <a:rPr lang="hr-HR" altLang="sr-Latn-RS" sz="1800"/>
              <a:t>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theme/theme1.xml><?xml version="1.0" encoding="utf-8"?>
<a:theme xmlns:a="http://schemas.openxmlformats.org/drawingml/2006/main" name="Math 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ičn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Math 8</Template>
  <TotalTime>1362</TotalTime>
  <Words>417</Words>
  <Application>Microsoft Office PowerPoint</Application>
  <PresentationFormat>Prikaz na zaslonu (4:3)</PresentationFormat>
  <Paragraphs>94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Calibri</vt:lpstr>
      <vt:lpstr>Myriad Pro</vt:lpstr>
      <vt:lpstr>Math 8</vt:lpstr>
      <vt:lpstr>1. REALNI BROJEVI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Zeljka Orcic</dc:creator>
  <cp:lastModifiedBy>Jasminka Viljevac</cp:lastModifiedBy>
  <cp:revision>158</cp:revision>
  <dcterms:created xsi:type="dcterms:W3CDTF">2008-07-08T09:48:09Z</dcterms:created>
  <dcterms:modified xsi:type="dcterms:W3CDTF">2021-08-17T12:11:57Z</dcterms:modified>
</cp:coreProperties>
</file>