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4"/>
  </p:notesMasterIdLst>
  <p:sldIdLst>
    <p:sldId id="266" r:id="rId2"/>
    <p:sldId id="293" r:id="rId3"/>
    <p:sldId id="295" r:id="rId4"/>
    <p:sldId id="294" r:id="rId5"/>
    <p:sldId id="296" r:id="rId6"/>
    <p:sldId id="298" r:id="rId7"/>
    <p:sldId id="299" r:id="rId8"/>
    <p:sldId id="301" r:id="rId9"/>
    <p:sldId id="300" r:id="rId10"/>
    <p:sldId id="297" r:id="rId11"/>
    <p:sldId id="302" r:id="rId12"/>
    <p:sldId id="303" r:id="rId13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52" userDrawn="1">
          <p15:clr>
            <a:srgbClr val="A4A3A4"/>
          </p15:clr>
        </p15:guide>
        <p15:guide id="2" pos="27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20C5"/>
    <a:srgbClr val="E824BE"/>
    <a:srgbClr val="92D050"/>
    <a:srgbClr val="FFFF00"/>
    <a:srgbClr val="385D8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1" d="100"/>
          <a:sy n="71" d="100"/>
        </p:scale>
        <p:origin x="-778" y="-58"/>
      </p:cViewPr>
      <p:guideLst>
        <p:guide orient="horz" pos="3952"/>
        <p:guide pos="27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7C789-F686-4360-BE55-04FA0F2B47BC}" type="datetimeFigureOut">
              <a:rPr lang="hr-HR" smtClean="0"/>
              <a:pPr/>
              <a:t>26.11.2021.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123C9-ED0C-40D5-9738-5839485B713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7883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24540" y="730102"/>
            <a:ext cx="7772400" cy="783011"/>
          </a:xfrm>
        </p:spPr>
        <p:txBody>
          <a:bodyPr/>
          <a:lstStyle>
            <a:lvl1pPr marL="540000" algn="ctr">
              <a:defRPr sz="2000" b="1" baseline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552700"/>
            <a:ext cx="6400800" cy="1752600"/>
          </a:xfrm>
        </p:spPr>
        <p:txBody>
          <a:bodyPr anchor="ctr"/>
          <a:lstStyle>
            <a:lvl1pPr marL="0" indent="0" algn="ctr">
              <a:buNone/>
              <a:defRPr sz="6000" b="1">
                <a:solidFill>
                  <a:srgbClr val="71B5E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 dirty="0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A234-5173-44E3-B1B3-BE30288A2A83}" type="datetimeFigureOut">
              <a:rPr lang="sr-Latn-CS" smtClean="0"/>
              <a:pPr>
                <a:defRPr/>
              </a:pPr>
              <a:t>26.11.2021.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0B91A5-356B-4216-BC26-1A558D37C2AB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9746" y="6251945"/>
            <a:ext cx="2888281" cy="60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8855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A0E56-199B-43B9-BBF6-3C3D9129F604}" type="datetimeFigureOut">
              <a:rPr lang="sr-Latn-CS" smtClean="0"/>
              <a:pPr>
                <a:defRPr/>
              </a:pPr>
              <a:t>26.11.2021.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CAFC7-18AD-4338-B973-C6C113D124B2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48831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EC901-9DAD-46DA-A244-4B0587234ECE}" type="datetimeFigureOut">
              <a:rPr lang="sr-Latn-CS" smtClean="0"/>
              <a:pPr>
                <a:defRPr/>
              </a:pPr>
              <a:t>26.11.2021.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8F58B-D58D-4564-8C5B-2210083D8D22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374690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C676A-8D13-464F-8569-9EA90ABF78C2}" type="datetimeFigureOut">
              <a:rPr lang="sr-Latn-CS" smtClean="0"/>
              <a:pPr>
                <a:defRPr/>
              </a:pPr>
              <a:t>26.11.2021.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E2138-3B29-4860-9172-4CB556D91FF4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358098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6A9DF-33A3-43B9-88AE-F8A0B37E3BCC}" type="datetimeFigureOut">
              <a:rPr lang="sr-Latn-CS" smtClean="0"/>
              <a:pPr>
                <a:defRPr/>
              </a:pPr>
              <a:t>26.11.2021.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65B3A-17FC-48FD-9DD6-2A47E1A5FD12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140328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DB8CA-5B93-45CF-A62F-A6B48C8471F7}" type="datetimeFigureOut">
              <a:rPr lang="sr-Latn-CS" smtClean="0"/>
              <a:pPr>
                <a:defRPr/>
              </a:pPr>
              <a:t>26.11.2021.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7CA61-A05D-46B9-9418-63C0D57F08FE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71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9F30-51F0-44C3-B02C-DD71C587AC7A}" type="datetimeFigureOut">
              <a:rPr lang="sr-Latn-CS" smtClean="0"/>
              <a:pPr>
                <a:defRPr/>
              </a:pPr>
              <a:t>26.11.2021.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84F56-AEE7-4BB2-A8EE-DCB752503E85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138235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B906C-D216-466F-8DDA-44F169B7FBCC}" type="datetimeFigureOut">
              <a:rPr lang="sr-Latn-CS" smtClean="0"/>
              <a:pPr>
                <a:defRPr/>
              </a:pPr>
              <a:t>26.11.2021.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4A416-E135-4F71-A1C1-C1FF005501CA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134378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E06D-37BE-4BCC-B6B6-CC2441B6BE9D}" type="datetimeFigureOut">
              <a:rPr lang="sr-Latn-CS" smtClean="0"/>
              <a:pPr>
                <a:defRPr/>
              </a:pPr>
              <a:t>26.11.2021.</a:t>
            </a:fld>
            <a:endParaRPr lang="hr-HR"/>
          </a:p>
        </p:txBody>
      </p:sp>
      <p:sp>
        <p:nvSpPr>
          <p:cNvPr id="4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74ECA8-622A-434A-9850-E234D8C109D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3060" y="6252639"/>
            <a:ext cx="2884968" cy="6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3194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6C835-2582-48C1-B76A-B639CA6DAAD7}" type="datetimeFigureOut">
              <a:rPr lang="sr-Latn-CS" smtClean="0"/>
              <a:pPr>
                <a:defRPr/>
              </a:pPr>
              <a:t>26.11.2021.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5A10C-FCD2-41D1-A329-598831976D4E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6541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72BB5-FCA8-4C82-A7FD-F179E2122F4B}" type="datetimeFigureOut">
              <a:rPr lang="sr-Latn-CS" smtClean="0"/>
              <a:pPr>
                <a:defRPr/>
              </a:pPr>
              <a:t>26.11.2021.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89C54-256D-4DE8-A59F-4BBEC4B401A5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xmlns="" val="34532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6F5B9E-CBBF-450F-A6E1-2F99B3D7F485}" type="datetimeFigureOut">
              <a:rPr lang="sr-Latn-CS" smtClean="0"/>
              <a:pPr>
                <a:defRPr/>
              </a:pPr>
              <a:t>26.11.2021.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fld id="{5946B49A-2A7F-45AE-8925-F5885483549D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358775"/>
            <a:r>
              <a:rPr lang="hr-HR" altLang="sr-Latn-RS" dirty="0" smtClean="0"/>
              <a:t>1.6. ZBRAJANJE BROJEVA U SKUPU </a:t>
            </a:r>
            <a:r>
              <a:rPr lang="hr-HR" altLang="sr-Latn-RS" i="1" dirty="0" smtClean="0"/>
              <a:t>N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371600" y="1989138"/>
            <a:ext cx="6400800" cy="2879725"/>
          </a:xfrm>
        </p:spPr>
        <p:txBody>
          <a:bodyPr/>
          <a:lstStyle/>
          <a:p>
            <a:r>
              <a:rPr lang="hr-HR" altLang="sr-Latn-RS" dirty="0" smtClean="0"/>
              <a:t>Zbrajanje u skupu </a:t>
            </a:r>
            <a:r>
              <a:rPr lang="hr-HR" altLang="sr-Latn-RS" i="1" dirty="0" smtClean="0"/>
              <a:t>N</a:t>
            </a:r>
            <a:r>
              <a:rPr lang="hr-HR" altLang="sr-Latn-RS" i="1" baseline="-25000" dirty="0" smtClean="0"/>
              <a:t>0</a:t>
            </a:r>
            <a:endParaRPr lang="hr-HR" altLang="sr-Latn-RS" i="1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729" y="336176"/>
            <a:ext cx="76648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Procjeni</a:t>
            </a:r>
            <a:r>
              <a:rPr lang="hr-HR" sz="2400" dirty="0" smtClean="0"/>
              <a:t> rezultat: </a:t>
            </a:r>
          </a:p>
          <a:p>
            <a:endParaRPr lang="hr-HR" dirty="0"/>
          </a:p>
          <a:p>
            <a:endParaRPr lang="hr-HR" dirty="0" smtClean="0"/>
          </a:p>
          <a:p>
            <a:pPr marL="342900" indent="-342900">
              <a:buAutoNum type="alphaLcParenR"/>
            </a:pPr>
            <a:r>
              <a:rPr lang="hr-HR" sz="2400" dirty="0" smtClean="0"/>
              <a:t>157 + 422 </a:t>
            </a:r>
            <a:r>
              <a:rPr lang="hr-HR" sz="2400" dirty="0" smtClean="0">
                <a:solidFill>
                  <a:srgbClr val="FF0000"/>
                </a:solidFill>
              </a:rPr>
              <a:t>≈ </a:t>
            </a:r>
          </a:p>
          <a:p>
            <a:pPr marL="342900" indent="-342900">
              <a:buAutoNum type="alphaLcParenR"/>
            </a:pPr>
            <a:endParaRPr lang="hr-HR" sz="2400" dirty="0"/>
          </a:p>
          <a:p>
            <a:pPr marL="342900" indent="-342900">
              <a:buAutoNum type="alphaLcParenR"/>
            </a:pPr>
            <a:r>
              <a:rPr lang="hr-HR" sz="2400" dirty="0" smtClean="0"/>
              <a:t> 889 + 677 </a:t>
            </a:r>
            <a:r>
              <a:rPr lang="hr-HR" sz="2400" dirty="0" smtClean="0">
                <a:solidFill>
                  <a:srgbClr val="FF0000"/>
                </a:solidFill>
              </a:rPr>
              <a:t>≈</a:t>
            </a:r>
          </a:p>
          <a:p>
            <a:pPr marL="342900" indent="-342900">
              <a:buAutoNum type="alphaLcParenR"/>
            </a:pPr>
            <a:endParaRPr lang="hr-HR" sz="2400" dirty="0"/>
          </a:p>
          <a:p>
            <a:pPr marL="342900" indent="-342900">
              <a:buAutoNum type="alphaLcParenR"/>
            </a:pPr>
            <a:r>
              <a:rPr lang="hr-HR" sz="2400" dirty="0" smtClean="0"/>
              <a:t>1 894 + 3 456 </a:t>
            </a:r>
            <a:r>
              <a:rPr lang="hr-HR" sz="2400" dirty="0" smtClean="0">
                <a:solidFill>
                  <a:srgbClr val="FF0000"/>
                </a:solidFill>
              </a:rPr>
              <a:t>≈ </a:t>
            </a:r>
          </a:p>
          <a:p>
            <a:pPr marL="342900" indent="-342900">
              <a:buAutoNum type="alphaLcParenR"/>
            </a:pPr>
            <a:endParaRPr lang="hr-HR" sz="2400" dirty="0"/>
          </a:p>
          <a:p>
            <a:pPr marL="342900" indent="-342900">
              <a:buAutoNum type="alphaLcParenR"/>
            </a:pPr>
            <a:r>
              <a:rPr lang="hr-HR" sz="2400" dirty="0" smtClean="0"/>
              <a:t>36 987 + 55 501 </a:t>
            </a:r>
            <a:r>
              <a:rPr lang="hr-HR" sz="2400" dirty="0" smtClean="0">
                <a:solidFill>
                  <a:srgbClr val="FF0000"/>
                </a:solidFill>
              </a:rPr>
              <a:t>≈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6161" y="1239912"/>
            <a:ext cx="357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70C0"/>
                </a:solidFill>
              </a:rPr>
              <a:t>200 + 400 = 600</a:t>
            </a:r>
            <a:endParaRPr lang="hr-HR" sz="2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0642" y="1960173"/>
            <a:ext cx="357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9</a:t>
            </a:r>
            <a:r>
              <a:rPr lang="hr-HR" sz="2400" dirty="0" smtClean="0">
                <a:solidFill>
                  <a:srgbClr val="0070C0"/>
                </a:solidFill>
              </a:rPr>
              <a:t>00 + 700 = 1 600</a:t>
            </a:r>
            <a:endParaRPr lang="hr-HR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2666" y="2693881"/>
            <a:ext cx="357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70C0"/>
                </a:solidFill>
              </a:rPr>
              <a:t>2 000 + 3 000 = 5 </a:t>
            </a:r>
            <a:r>
              <a:rPr lang="hr-HR" sz="2400" dirty="0">
                <a:solidFill>
                  <a:srgbClr val="0070C0"/>
                </a:solidFill>
              </a:rPr>
              <a:t>0</a:t>
            </a:r>
            <a:r>
              <a:rPr lang="hr-HR" sz="2400" dirty="0" smtClean="0">
                <a:solidFill>
                  <a:srgbClr val="0070C0"/>
                </a:solidFill>
              </a:rPr>
              <a:t>00</a:t>
            </a:r>
            <a:endParaRPr lang="hr-HR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0911" y="3421709"/>
            <a:ext cx="483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70C0"/>
                </a:solidFill>
              </a:rPr>
              <a:t>40 000 + 60 000 = 100 </a:t>
            </a:r>
            <a:r>
              <a:rPr lang="hr-HR" sz="2400" dirty="0">
                <a:solidFill>
                  <a:srgbClr val="0070C0"/>
                </a:solidFill>
              </a:rPr>
              <a:t>0</a:t>
            </a:r>
            <a:r>
              <a:rPr lang="hr-HR" sz="2400" dirty="0" smtClean="0">
                <a:solidFill>
                  <a:srgbClr val="0070C0"/>
                </a:solidFill>
              </a:rPr>
              <a:t>00</a:t>
            </a:r>
            <a:endParaRPr lang="hr-HR" sz="24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56240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729" y="336176"/>
            <a:ext cx="664284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Prvo procjeni a zatim izračunaj:</a:t>
            </a:r>
          </a:p>
          <a:p>
            <a:endParaRPr lang="hr-HR" dirty="0"/>
          </a:p>
          <a:p>
            <a:endParaRPr lang="hr-HR" dirty="0" smtClean="0"/>
          </a:p>
          <a:p>
            <a:pPr marL="342900" indent="-342900">
              <a:buAutoNum type="alphaLcParenR"/>
            </a:pPr>
            <a:r>
              <a:rPr lang="hr-HR" sz="2400" dirty="0" smtClean="0"/>
              <a:t>157 + 22</a:t>
            </a:r>
            <a:endParaRPr lang="hr-HR" sz="2400" dirty="0" smtClean="0">
              <a:solidFill>
                <a:srgbClr val="FF0000"/>
              </a:solidFill>
            </a:endParaRPr>
          </a:p>
          <a:p>
            <a:pPr marL="342900" indent="-342900">
              <a:buAutoNum type="alphaLcParenR"/>
            </a:pPr>
            <a:endParaRPr lang="hr-HR" sz="2400" dirty="0"/>
          </a:p>
          <a:p>
            <a:pPr marL="342900" indent="-342900">
              <a:buAutoNum type="alphaLcParenR"/>
            </a:pPr>
            <a:r>
              <a:rPr lang="hr-HR" sz="2400" dirty="0" smtClean="0"/>
              <a:t>89 + 677</a:t>
            </a:r>
            <a:endParaRPr lang="hr-HR" sz="2400" dirty="0" smtClean="0">
              <a:solidFill>
                <a:srgbClr val="FF0000"/>
              </a:solidFill>
            </a:endParaRPr>
          </a:p>
          <a:p>
            <a:pPr marL="342900" indent="-342900">
              <a:buAutoNum type="alphaLcParenR"/>
            </a:pPr>
            <a:endParaRPr lang="hr-HR" sz="2400" dirty="0"/>
          </a:p>
          <a:p>
            <a:pPr marL="342900" indent="-342900">
              <a:buAutoNum type="alphaLcParenR"/>
            </a:pPr>
            <a:r>
              <a:rPr lang="hr-HR" sz="2400" dirty="0" smtClean="0"/>
              <a:t>1 894 + 56</a:t>
            </a:r>
            <a:endParaRPr lang="hr-HR" sz="2400" dirty="0" smtClean="0">
              <a:solidFill>
                <a:srgbClr val="FF0000"/>
              </a:solidFill>
            </a:endParaRPr>
          </a:p>
          <a:p>
            <a:pPr marL="342900" indent="-342900">
              <a:buAutoNum type="alphaLcParenR"/>
            </a:pPr>
            <a:endParaRPr lang="hr-HR" sz="2400" dirty="0"/>
          </a:p>
          <a:p>
            <a:pPr marL="342900" indent="-342900">
              <a:buAutoNum type="alphaLcParenR"/>
            </a:pPr>
            <a:r>
              <a:rPr lang="hr-HR" sz="2400" dirty="0"/>
              <a:t>1</a:t>
            </a:r>
            <a:r>
              <a:rPr lang="hr-HR" sz="2400" dirty="0" smtClean="0"/>
              <a:t> 987 + 55 501</a:t>
            </a:r>
            <a:endParaRPr lang="hr-HR" sz="2400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740888"/>
            <a:ext cx="91440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rgbClr val="0070C0"/>
                </a:solidFill>
              </a:rPr>
              <a:t>Procijeniti rezultat</a:t>
            </a:r>
            <a:r>
              <a:rPr lang="hr-HR" sz="2800" b="1" dirty="0" smtClean="0"/>
              <a:t> </a:t>
            </a:r>
            <a:r>
              <a:rPr lang="hr-HR" sz="2800" dirty="0" smtClean="0"/>
              <a:t>zbrajanja znači </a:t>
            </a:r>
            <a:r>
              <a:rPr lang="hr-HR" sz="2800" b="1" dirty="0" smtClean="0"/>
              <a:t>zaokružiti </a:t>
            </a:r>
            <a:r>
              <a:rPr lang="hr-HR" sz="2800" dirty="0" smtClean="0"/>
              <a:t>pribrojnike</a:t>
            </a:r>
            <a:r>
              <a:rPr lang="hr-HR" sz="2800" b="1" dirty="0" smtClean="0"/>
              <a:t> </a:t>
            </a:r>
            <a:r>
              <a:rPr lang="hr-HR" sz="2800" dirty="0" smtClean="0"/>
              <a:t>na najveću dekadsku jedinicu </a:t>
            </a:r>
            <a:r>
              <a:rPr lang="hr-HR" sz="2800" dirty="0" smtClean="0">
                <a:solidFill>
                  <a:srgbClr val="FF0000"/>
                </a:solidFill>
              </a:rPr>
              <a:t>manjeg pribrojnika.</a:t>
            </a:r>
            <a:endParaRPr lang="hr-HR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90551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5119" y="295943"/>
            <a:ext cx="46863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Prvo procjeni a zatim izračunaj:</a:t>
            </a:r>
          </a:p>
          <a:p>
            <a:endParaRPr lang="hr-HR" dirty="0"/>
          </a:p>
          <a:p>
            <a:endParaRPr lang="hr-HR" dirty="0" smtClean="0"/>
          </a:p>
          <a:p>
            <a:pPr marL="342900" indent="-342900">
              <a:buAutoNum type="alphaLcParenR"/>
            </a:pPr>
            <a:r>
              <a:rPr lang="hr-HR" sz="2400" dirty="0" smtClean="0"/>
              <a:t>157 + 22</a:t>
            </a:r>
          </a:p>
          <a:p>
            <a:r>
              <a:rPr lang="hr-HR" sz="2400" dirty="0" smtClean="0"/>
              <a:t>    </a:t>
            </a:r>
            <a:r>
              <a:rPr lang="hr-HR" sz="2400" dirty="0" smtClean="0">
                <a:solidFill>
                  <a:srgbClr val="FF0000"/>
                </a:solidFill>
              </a:rPr>
              <a:t>157 + 22 = 179</a:t>
            </a:r>
          </a:p>
          <a:p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smtClean="0">
                <a:solidFill>
                  <a:srgbClr val="FF0000"/>
                </a:solidFill>
              </a:rPr>
              <a:t>    </a:t>
            </a:r>
          </a:p>
          <a:p>
            <a:pPr marL="342900" indent="-342900">
              <a:buAutoNum type="alphaLcParenR"/>
            </a:pPr>
            <a:endParaRPr lang="hr-HR" sz="2400" dirty="0"/>
          </a:p>
          <a:p>
            <a:r>
              <a:rPr lang="hr-HR" sz="2400" dirty="0" smtClean="0"/>
              <a:t>b) 89 + 677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    89 + 677 = 766</a:t>
            </a:r>
          </a:p>
          <a:p>
            <a:pPr marL="342900" indent="-342900">
              <a:buAutoNum type="alphaLcParenR"/>
            </a:pPr>
            <a:endParaRPr lang="hr-HR" sz="2400" dirty="0"/>
          </a:p>
          <a:p>
            <a:r>
              <a:rPr lang="hr-HR" sz="2400" dirty="0" smtClean="0"/>
              <a:t>c) 1 894 + 56</a:t>
            </a:r>
          </a:p>
          <a:p>
            <a:r>
              <a:rPr lang="hr-HR" sz="2400" dirty="0" smtClean="0"/>
              <a:t>    </a:t>
            </a:r>
            <a:r>
              <a:rPr lang="hr-HR" sz="2400" dirty="0" smtClean="0">
                <a:solidFill>
                  <a:srgbClr val="FF0000"/>
                </a:solidFill>
              </a:rPr>
              <a:t>1 </a:t>
            </a:r>
            <a:r>
              <a:rPr lang="hr-HR" sz="2400" dirty="0">
                <a:solidFill>
                  <a:srgbClr val="FF0000"/>
                </a:solidFill>
              </a:rPr>
              <a:t>894 + </a:t>
            </a:r>
            <a:r>
              <a:rPr lang="hr-HR" sz="2400" dirty="0" smtClean="0">
                <a:solidFill>
                  <a:srgbClr val="FF0000"/>
                </a:solidFill>
              </a:rPr>
              <a:t>56 = 1 950</a:t>
            </a:r>
            <a:endParaRPr lang="hr-HR" sz="2400" dirty="0">
              <a:solidFill>
                <a:srgbClr val="FF0000"/>
              </a:solidFill>
            </a:endParaRPr>
          </a:p>
          <a:p>
            <a:endParaRPr lang="hr-HR" sz="2400" dirty="0" smtClean="0">
              <a:solidFill>
                <a:srgbClr val="FF0000"/>
              </a:solidFill>
            </a:endParaRPr>
          </a:p>
          <a:p>
            <a:pPr marL="342900" indent="-342900">
              <a:buAutoNum type="alphaLcParenR"/>
            </a:pPr>
            <a:endParaRPr lang="hr-HR" sz="2400" dirty="0"/>
          </a:p>
          <a:p>
            <a:r>
              <a:rPr lang="hr-HR" sz="2400" dirty="0" smtClean="0"/>
              <a:t>d) 1 387 + 55 501</a:t>
            </a:r>
          </a:p>
          <a:p>
            <a:r>
              <a:rPr lang="hr-HR" sz="2400" dirty="0" smtClean="0"/>
              <a:t>    </a:t>
            </a:r>
            <a:r>
              <a:rPr lang="hr-HR" sz="2400" dirty="0" smtClean="0">
                <a:solidFill>
                  <a:srgbClr val="FF0000"/>
                </a:solidFill>
              </a:rPr>
              <a:t>1 387 </a:t>
            </a:r>
            <a:r>
              <a:rPr lang="hr-HR" sz="2400" dirty="0">
                <a:solidFill>
                  <a:srgbClr val="FF0000"/>
                </a:solidFill>
              </a:rPr>
              <a:t>+ 55 </a:t>
            </a:r>
            <a:r>
              <a:rPr lang="hr-HR" sz="2400" dirty="0" smtClean="0">
                <a:solidFill>
                  <a:srgbClr val="FF0000"/>
                </a:solidFill>
              </a:rPr>
              <a:t>501 = 56 888</a:t>
            </a:r>
            <a:endParaRPr lang="hr-HR" sz="2400" dirty="0">
              <a:solidFill>
                <a:srgbClr val="FF0000"/>
              </a:solidFill>
            </a:endParaRPr>
          </a:p>
          <a:p>
            <a:endParaRPr lang="hr-HR" sz="2400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6303" y="1193196"/>
            <a:ext cx="3092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70C0"/>
                </a:solidFill>
              </a:rPr>
              <a:t>≈ 160 + 20 = 180</a:t>
            </a:r>
            <a:endParaRPr lang="hr-HR" sz="2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2449" y="2668387"/>
            <a:ext cx="3092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≈ 90 </a:t>
            </a:r>
            <a:r>
              <a:rPr lang="hr-HR" sz="2400" dirty="0" smtClean="0">
                <a:solidFill>
                  <a:srgbClr val="0070C0"/>
                </a:solidFill>
              </a:rPr>
              <a:t>+ 680 = 770</a:t>
            </a:r>
            <a:endParaRPr lang="hr-HR" sz="2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5033" y="3775127"/>
            <a:ext cx="3092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≈ 1 9</a:t>
            </a:r>
            <a:r>
              <a:rPr lang="hr-HR" sz="2400" dirty="0" smtClean="0">
                <a:solidFill>
                  <a:srgbClr val="0070C0"/>
                </a:solidFill>
              </a:rPr>
              <a:t>00 + 60 = 1 960</a:t>
            </a:r>
            <a:endParaRPr lang="hr-HR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3080" y="5250318"/>
            <a:ext cx="4175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≈ </a:t>
            </a:r>
            <a:r>
              <a:rPr lang="hr-HR" sz="2400" dirty="0" smtClean="0">
                <a:solidFill>
                  <a:srgbClr val="0070C0"/>
                </a:solidFill>
              </a:rPr>
              <a:t>1 000 + 56 000 = 57 </a:t>
            </a:r>
            <a:r>
              <a:rPr lang="hr-HR" sz="2400" dirty="0">
                <a:solidFill>
                  <a:srgbClr val="0070C0"/>
                </a:solidFill>
              </a:rPr>
              <a:t>0</a:t>
            </a:r>
            <a:r>
              <a:rPr lang="hr-HR" sz="2400" dirty="0" smtClean="0">
                <a:solidFill>
                  <a:srgbClr val="0070C0"/>
                </a:solidFill>
              </a:rPr>
              <a:t>00</a:t>
            </a:r>
            <a:endParaRPr lang="hr-HR" sz="24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57008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3584" y="375284"/>
            <a:ext cx="7587574" cy="2856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+ 2 = ___	3 + 2 = ___	4 + 2 = ___	3 + 3 = ___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+ 2 = ___ 	5 + 3 = ___	1 + 2 = ___	4 + 4 = ___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+ 1 = ___ 	5 + 2 = ___	7 + 2 = ___	2 + 2 = ___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+ 4 = ___	6 + 2 = ___	9 + 0 = ___	1 + 8 = ___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+ 7 = ___	4 + 0 = ___	7 + 1 = ___	0 + 0 = ___		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10162" y="3529963"/>
            <a:ext cx="19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START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10162" y="4751742"/>
            <a:ext cx="1666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STOP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4450" y="32680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3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54450" y="82973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8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54450" y="133266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9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54450" y="182440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7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54450" y="231557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7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87733" y="32680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5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87733" y="82973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8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87733" y="133266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7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87733" y="183161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8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87733" y="231557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4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21016" y="32680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6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21016" y="82973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3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21016" y="133266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9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21016" y="183161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9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21016" y="231557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8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54299" y="31959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6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54299" y="82252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8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54299" y="13254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4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54299" y="182440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9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54299" y="230835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0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887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3584" y="375284"/>
            <a:ext cx="7587574" cy="287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+ 2 = ___	7 + 8 =  ___	4 + 8 = ___	9 + 3 = __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+ 7 = ___ 	9 + 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hr-H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 ___	8 + 8 = ___	9 + 9 = ___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+ 3 = ___ 	5 + 8 =  ___	7 + 7 = ___	7 + 9 = ___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+ 4 = ___	3 + 9 =  ___	6 + 6 = ___	6 + 7 = ___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+ 5 = ___	4 + 7 = ____	5 + 5 = ___	10 + 5 = ___		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10162" y="3529963"/>
            <a:ext cx="19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START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10162" y="4751742"/>
            <a:ext cx="1666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STOP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4450" y="334022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11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54450" y="83694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13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54450" y="1339876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11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54450" y="183161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13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54450" y="2315570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12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87733" y="334022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15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87733" y="83694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15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87733" y="13398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13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87733" y="183161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12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87733" y="2315570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11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21016" y="334022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12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21016" y="83694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16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21016" y="13398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14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21016" y="183161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12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21016" y="2315570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10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54299" y="32680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12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54299" y="82973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18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54299" y="1332663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16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54299" y="1824403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13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54299" y="230835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15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245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71" y="856657"/>
            <a:ext cx="8929729" cy="3027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r-H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+ 20 = ___           30 + 2 = ___	20 + 30 = ___	     100 + 20 = ___</a:t>
            </a:r>
          </a:p>
          <a:p>
            <a:pPr>
              <a:spcAft>
                <a:spcPts val="1200"/>
              </a:spcAft>
            </a:pPr>
            <a:r>
              <a:rPr lang="hr-H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 + 20 = ___ 	         50 + 3 = ___	10 + 20 = ___	     40 + 400 = ___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hr-H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 + 10 = ___ 	         5 + 20 = ___	70 + 20 = ___	     200 + 2 = ___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hr-H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+ 40 = ___	         20 + 6 = ___	90 + 10 = ___	     8 + 100 = ___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hr-H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+ 70 =   ___	         40 + 0 = ___	70 + 1 = ___	     110 + 200 = ___		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10162" y="3529963"/>
            <a:ext cx="19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START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10162" y="4751742"/>
            <a:ext cx="1666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STOP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34531" y="825594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30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34531" y="1328521"/>
            <a:ext cx="676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110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34531" y="183144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90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34531" y="232318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70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36163" y="287270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70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38091" y="79677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32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38090" y="1328521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53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38090" y="184697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25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38089" y="238412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26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8088" y="294216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40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42934" y="79677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50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26204" y="1328520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30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42933" y="1844051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90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57172" y="2417633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100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30386" y="294216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71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47777" y="796778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120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7677" y="1312309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440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92770" y="1861523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202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82817" y="2396953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108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44770" y="2942167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310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467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>
            <a:spLocks noChangeArrowheads="1"/>
          </p:cNvSpPr>
          <p:nvPr/>
        </p:nvSpPr>
        <p:spPr bwMode="auto">
          <a:xfrm>
            <a:off x="2076236" y="2319718"/>
            <a:ext cx="839749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48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3" name="TekstniOkvir 2"/>
          <p:cNvSpPr txBox="1">
            <a:spLocks noChangeArrowheads="1"/>
          </p:cNvSpPr>
          <p:nvPr/>
        </p:nvSpPr>
        <p:spPr bwMode="auto">
          <a:xfrm>
            <a:off x="3047186" y="2365636"/>
            <a:ext cx="730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800"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" name="TekstniOkvir 3"/>
          <p:cNvSpPr txBox="1">
            <a:spLocks noChangeArrowheads="1"/>
          </p:cNvSpPr>
          <p:nvPr/>
        </p:nvSpPr>
        <p:spPr bwMode="auto">
          <a:xfrm>
            <a:off x="3850461" y="2365636"/>
            <a:ext cx="4746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800" dirty="0"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5" name="TekstniOkvir 5"/>
          <p:cNvSpPr txBox="1">
            <a:spLocks noChangeArrowheads="1"/>
          </p:cNvSpPr>
          <p:nvPr/>
        </p:nvSpPr>
        <p:spPr bwMode="auto">
          <a:xfrm>
            <a:off x="4763274" y="2365636"/>
            <a:ext cx="4746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800">
                <a:latin typeface="Arial" charset="0"/>
                <a:cs typeface="Arial" charset="0"/>
              </a:rPr>
              <a:t>=</a:t>
            </a:r>
          </a:p>
        </p:txBody>
      </p:sp>
      <p:sp>
        <p:nvSpPr>
          <p:cNvPr id="6" name="TekstniOkvir 6"/>
          <p:cNvSpPr txBox="1">
            <a:spLocks noChangeArrowheads="1"/>
          </p:cNvSpPr>
          <p:nvPr/>
        </p:nvSpPr>
        <p:spPr bwMode="auto">
          <a:xfrm>
            <a:off x="5347474" y="2365636"/>
            <a:ext cx="1241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800" dirty="0">
                <a:latin typeface="Arial" charset="0"/>
                <a:cs typeface="Arial" charset="0"/>
              </a:rPr>
              <a:t>12</a:t>
            </a:r>
          </a:p>
        </p:txBody>
      </p:sp>
      <p:cxnSp>
        <p:nvCxnSpPr>
          <p:cNvPr id="7" name="Ravni poveznik sa strelicom 8"/>
          <p:cNvCxnSpPr>
            <a:cxnSpLocks noChangeShapeType="1"/>
          </p:cNvCxnSpPr>
          <p:nvPr/>
        </p:nvCxnSpPr>
        <p:spPr bwMode="auto">
          <a:xfrm rot="16200000" flipH="1">
            <a:off x="2097861" y="3351473"/>
            <a:ext cx="1058862" cy="54768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8" name="Ravni poveznik sa strelicom 10"/>
          <p:cNvCxnSpPr>
            <a:cxnSpLocks noChangeShapeType="1"/>
          </p:cNvCxnSpPr>
          <p:nvPr/>
        </p:nvCxnSpPr>
        <p:spPr bwMode="auto">
          <a:xfrm flipH="1">
            <a:off x="3680172" y="3095884"/>
            <a:ext cx="506093" cy="110575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0" name="Elipsa 15"/>
          <p:cNvSpPr>
            <a:spLocks noChangeArrowheads="1"/>
          </p:cNvSpPr>
          <p:nvPr/>
        </p:nvSpPr>
        <p:spPr bwMode="auto">
          <a:xfrm>
            <a:off x="1803783" y="2394491"/>
            <a:ext cx="1080000" cy="7200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r-Latn-CS">
              <a:solidFill>
                <a:srgbClr val="FF0000"/>
              </a:solidFill>
            </a:endParaRPr>
          </a:p>
        </p:txBody>
      </p:sp>
      <p:sp>
        <p:nvSpPr>
          <p:cNvPr id="11" name="Elipsa 16"/>
          <p:cNvSpPr>
            <a:spLocks noChangeArrowheads="1"/>
          </p:cNvSpPr>
          <p:nvPr/>
        </p:nvSpPr>
        <p:spPr bwMode="auto">
          <a:xfrm>
            <a:off x="3615978" y="2394491"/>
            <a:ext cx="1080000" cy="7200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r-Latn-CS">
              <a:solidFill>
                <a:srgbClr val="FF0000"/>
              </a:solidFill>
            </a:endParaRPr>
          </a:p>
        </p:txBody>
      </p:sp>
      <p:sp>
        <p:nvSpPr>
          <p:cNvPr id="12" name="TekstniOkvir 17"/>
          <p:cNvSpPr txBox="1">
            <a:spLocks noChangeArrowheads="1"/>
          </p:cNvSpPr>
          <p:nvPr/>
        </p:nvSpPr>
        <p:spPr bwMode="auto">
          <a:xfrm>
            <a:off x="2408074" y="4201642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latin typeface="Arial" charset="0"/>
                <a:cs typeface="Arial" charset="0"/>
              </a:rPr>
              <a:t>pribrojnici</a:t>
            </a:r>
          </a:p>
        </p:txBody>
      </p:sp>
      <p:sp>
        <p:nvSpPr>
          <p:cNvPr id="13" name="Elipsa 18"/>
          <p:cNvSpPr>
            <a:spLocks noChangeArrowheads="1"/>
          </p:cNvSpPr>
          <p:nvPr/>
        </p:nvSpPr>
        <p:spPr bwMode="auto">
          <a:xfrm>
            <a:off x="5302610" y="2420767"/>
            <a:ext cx="1116000" cy="720000"/>
          </a:xfrm>
          <a:prstGeom prst="ellipse">
            <a:avLst/>
          </a:prstGeom>
          <a:noFill/>
          <a:ln w="57150" algn="ctr">
            <a:solidFill>
              <a:srgbClr val="0070C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r-Latn-CS">
              <a:solidFill>
                <a:srgbClr val="FF0000"/>
              </a:solidFill>
            </a:endParaRPr>
          </a:p>
        </p:txBody>
      </p:sp>
      <p:cxnSp>
        <p:nvCxnSpPr>
          <p:cNvPr id="14" name="Ravni poveznik sa strelicom 19"/>
          <p:cNvCxnSpPr>
            <a:cxnSpLocks noChangeShapeType="1"/>
          </p:cNvCxnSpPr>
          <p:nvPr/>
        </p:nvCxnSpPr>
        <p:spPr bwMode="auto">
          <a:xfrm rot="16200000" flipH="1">
            <a:off x="5358072" y="3638901"/>
            <a:ext cx="985838" cy="0"/>
          </a:xfrm>
          <a:prstGeom prst="straightConnector1">
            <a:avLst/>
          </a:prstGeom>
          <a:noFill/>
          <a:ln w="57150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15" name="TekstniOkvir 22"/>
          <p:cNvSpPr txBox="1">
            <a:spLocks noChangeArrowheads="1"/>
          </p:cNvSpPr>
          <p:nvPr/>
        </p:nvSpPr>
        <p:spPr bwMode="auto">
          <a:xfrm>
            <a:off x="5055373" y="4154748"/>
            <a:ext cx="1752600" cy="8309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400" b="1" dirty="0">
                <a:solidFill>
                  <a:srgbClr val="0070C0"/>
                </a:solidFill>
                <a:latin typeface="Arial" charset="0"/>
                <a:cs typeface="Arial" charset="0"/>
              </a:rPr>
              <a:t>z</a:t>
            </a:r>
            <a:r>
              <a:rPr lang="hr-HR" sz="2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broj</a:t>
            </a:r>
          </a:p>
          <a:p>
            <a:pPr algn="ctr"/>
            <a:r>
              <a:rPr lang="hr-HR" sz="2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(suma)</a:t>
            </a:r>
            <a:endParaRPr lang="hr-HR" sz="24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Pravokutnik 26"/>
          <p:cNvSpPr/>
          <p:nvPr/>
        </p:nvSpPr>
        <p:spPr>
          <a:xfrm>
            <a:off x="237196" y="59036"/>
            <a:ext cx="2238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 smtClean="0"/>
              <a:t>ZBRAJANJE</a:t>
            </a:r>
            <a:endParaRPr lang="hr-HR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03054" y="806596"/>
            <a:ext cx="7433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Brojevi koje zbrajamo zovu se </a:t>
            </a:r>
            <a:r>
              <a:rPr lang="hr-HR" sz="2800" b="1" dirty="0" smtClean="0">
                <a:solidFill>
                  <a:srgbClr val="FF0000"/>
                </a:solidFill>
              </a:rPr>
              <a:t>PRIBROJNICI</a:t>
            </a:r>
            <a:r>
              <a:rPr lang="hr-HR" sz="2800" dirty="0" smtClean="0"/>
              <a:t>.</a:t>
            </a:r>
          </a:p>
          <a:p>
            <a:r>
              <a:rPr lang="hr-HR" sz="2800" dirty="0" smtClean="0"/>
              <a:t>Rezultat zbrajanja zove </a:t>
            </a:r>
            <a:r>
              <a:rPr lang="hr-HR" sz="2800" b="1" dirty="0" smtClean="0">
                <a:solidFill>
                  <a:srgbClr val="0070C0"/>
                </a:solidFill>
              </a:rPr>
              <a:t>ZBROJ (ili suma).</a:t>
            </a:r>
            <a:endParaRPr lang="hr-H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51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92" y="651139"/>
            <a:ext cx="8975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0070C0"/>
                </a:solidFill>
              </a:rPr>
              <a:t>Procjeni!</a:t>
            </a:r>
            <a:endParaRPr lang="hr-H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992" y="1627094"/>
            <a:ext cx="4497137" cy="449713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600200" y="2191871"/>
            <a:ext cx="2124635" cy="147917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1680882" y="2423627"/>
            <a:ext cx="2043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/>
              <a:t>Koliko je kvačica u košari? </a:t>
            </a:r>
            <a:endParaRPr lang="hr-H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647765" y="2608729"/>
            <a:ext cx="1586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a) 256</a:t>
            </a:r>
            <a:endParaRPr lang="hr-H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665025" y="3348317"/>
            <a:ext cx="1586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b) 30</a:t>
            </a:r>
            <a:endParaRPr lang="hr-H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647765" y="4087906"/>
            <a:ext cx="1586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c) 1 500</a:t>
            </a:r>
            <a:endParaRPr lang="hr-HR" sz="24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9143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806309"/>
            <a:ext cx="91440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rgbClr val="0070C0"/>
                </a:solidFill>
              </a:rPr>
              <a:t>Procijeniti rezultat</a:t>
            </a:r>
            <a:r>
              <a:rPr lang="hr-HR" sz="2800" b="1" dirty="0" smtClean="0"/>
              <a:t> </a:t>
            </a:r>
            <a:r>
              <a:rPr lang="hr-HR" sz="2800" dirty="0" smtClean="0"/>
              <a:t>zbrajanja znači </a:t>
            </a:r>
            <a:r>
              <a:rPr lang="hr-HR" sz="2800" b="1" dirty="0" smtClean="0"/>
              <a:t>zaokružiti </a:t>
            </a:r>
            <a:r>
              <a:rPr lang="hr-HR" sz="2800" dirty="0" smtClean="0"/>
              <a:t>pribrojnike</a:t>
            </a:r>
            <a:r>
              <a:rPr lang="hr-HR" sz="2800" b="1" dirty="0" smtClean="0"/>
              <a:t> </a:t>
            </a:r>
            <a:r>
              <a:rPr lang="hr-HR" sz="2800" dirty="0" smtClean="0"/>
              <a:t>na najveću dekadsku jedinicu manjeg pribrojnika.</a:t>
            </a:r>
            <a:endParaRPr lang="hr-HR" sz="2800" dirty="0"/>
          </a:p>
        </p:txBody>
      </p:sp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0" t="56958" r="9574"/>
          <a:stretch/>
        </p:blipFill>
        <p:spPr bwMode="auto">
          <a:xfrm>
            <a:off x="1506794" y="1331257"/>
            <a:ext cx="5821854" cy="1652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06793" y="3008133"/>
            <a:ext cx="1528410" cy="484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2983846" y="3008133"/>
            <a:ext cx="1528410" cy="484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4460899" y="3008133"/>
            <a:ext cx="1528410" cy="484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5905737" y="3008133"/>
            <a:ext cx="1528410" cy="484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5993142" y="3008133"/>
            <a:ext cx="1335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4 250 g</a:t>
            </a:r>
            <a:endParaRPr lang="hr-HR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653989" y="3008133"/>
            <a:ext cx="1335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1 320 g</a:t>
            </a:r>
            <a:endParaRPr lang="hr-HR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109352" y="3008133"/>
            <a:ext cx="1335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7 755 g</a:t>
            </a:r>
            <a:endParaRPr lang="hr-HR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3101" y="3008133"/>
            <a:ext cx="1335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1 952 g</a:t>
            </a:r>
            <a:endParaRPr lang="hr-HR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22729" y="295835"/>
            <a:ext cx="6508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Procjeni</a:t>
            </a:r>
            <a:r>
              <a:rPr lang="hr-HR" sz="2400" dirty="0" smtClean="0"/>
              <a:t> koliko je </a:t>
            </a:r>
            <a:r>
              <a:rPr lang="hr-HR" sz="2400" b="1" dirty="0" smtClean="0"/>
              <a:t>kilograma</a:t>
            </a:r>
            <a:r>
              <a:rPr lang="hr-HR" sz="2400" dirty="0" smtClean="0"/>
              <a:t> povrća na polici?</a:t>
            </a:r>
            <a:endParaRPr lang="hr-HR" sz="2400" dirty="0"/>
          </a:p>
        </p:txBody>
      </p:sp>
      <p:sp>
        <p:nvSpPr>
          <p:cNvPr id="19" name="Oval Callout 18"/>
          <p:cNvSpPr/>
          <p:nvPr/>
        </p:nvSpPr>
        <p:spPr>
          <a:xfrm>
            <a:off x="6992471" y="757500"/>
            <a:ext cx="1815353" cy="1259559"/>
          </a:xfrm>
          <a:prstGeom prst="wedgeEllipseCallout">
            <a:avLst>
              <a:gd name="adj1" fmla="val -23796"/>
              <a:gd name="adj2" fmla="val 74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1 kg = 1000 g</a:t>
            </a:r>
            <a:endParaRPr lang="hr-HR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653989" y="3596884"/>
            <a:ext cx="1602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</a:rPr>
              <a:t>≈ 1 000 g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12433" y="3588991"/>
            <a:ext cx="1602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</a:rPr>
              <a:t>≈ 8 000 g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12256" y="3588991"/>
            <a:ext cx="1602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</a:rPr>
              <a:t>≈ 2 000 g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70700" y="3596884"/>
            <a:ext cx="1602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</a:rPr>
              <a:t>≈ 4 000 g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413" y="4235824"/>
            <a:ext cx="5849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PROCJENA:   1 kg + 8 kg + 2 kg + 4 kg = 15 kg</a:t>
            </a:r>
            <a:endParaRPr lang="hr-HR" sz="20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75356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1" grpId="0"/>
      <p:bldP spid="23" grpId="0"/>
      <p:bldP spid="24" grpId="0"/>
      <p:bldP spid="25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0" t="56958" r="9574"/>
          <a:stretch/>
        </p:blipFill>
        <p:spPr bwMode="auto">
          <a:xfrm>
            <a:off x="1547134" y="856664"/>
            <a:ext cx="5821854" cy="1652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47133" y="2533540"/>
            <a:ext cx="1528410" cy="484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3024186" y="2533540"/>
            <a:ext cx="1528410" cy="484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4501239" y="2533540"/>
            <a:ext cx="1528410" cy="484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5946077" y="2533540"/>
            <a:ext cx="1528410" cy="484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6033482" y="2533540"/>
            <a:ext cx="1335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4 250 g</a:t>
            </a:r>
            <a:endParaRPr lang="hr-HR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694329" y="2533540"/>
            <a:ext cx="1335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1 320 g</a:t>
            </a:r>
            <a:endParaRPr lang="hr-HR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149692" y="2533540"/>
            <a:ext cx="1335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7 755 g</a:t>
            </a:r>
            <a:endParaRPr lang="hr-HR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13441" y="2533540"/>
            <a:ext cx="1335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1 952 g</a:t>
            </a:r>
            <a:endParaRPr lang="hr-HR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22729" y="295835"/>
            <a:ext cx="6508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Koliko je povrća na polici?</a:t>
            </a:r>
            <a:endParaRPr lang="hr-HR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694329" y="3122291"/>
            <a:ext cx="1602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</a:rPr>
              <a:t>≈ 1 000 g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52773" y="3114398"/>
            <a:ext cx="1602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</a:rPr>
              <a:t>≈ 8 000 g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52596" y="3114398"/>
            <a:ext cx="1602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</a:rPr>
              <a:t>≈ 2 000 g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1040" y="3122291"/>
            <a:ext cx="1602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</a:rPr>
              <a:t>≈ 4 000 g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1813" y="4084807"/>
            <a:ext cx="584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1 320 + 7755 + 1 952 + 4 250 </a:t>
            </a:r>
            <a:r>
              <a:rPr lang="hr-HR" sz="2400" dirty="0" smtClean="0">
                <a:solidFill>
                  <a:srgbClr val="FF0000"/>
                </a:solidFill>
              </a:rPr>
              <a:t>≈ 15 000 g </a:t>
            </a:r>
            <a:r>
              <a:rPr lang="hr-HR" sz="2400" dirty="0" smtClean="0"/>
              <a:t> </a:t>
            </a:r>
            <a:endParaRPr lang="hr-HR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31813" y="5374520"/>
            <a:ext cx="584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1 320 + 7755 + 1 952 + 4 250</a:t>
            </a:r>
            <a:endParaRPr lang="hr-HR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73054944"/>
              </p:ext>
            </p:extLst>
          </p:nvPr>
        </p:nvGraphicFramePr>
        <p:xfrm>
          <a:off x="6852869" y="4226309"/>
          <a:ext cx="2094555" cy="2374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911"/>
                <a:gridCol w="418911"/>
                <a:gridCol w="418911"/>
                <a:gridCol w="418911"/>
                <a:gridCol w="418911"/>
              </a:tblGrid>
              <a:tr h="4749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1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3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2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0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94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7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7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5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5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94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1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9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5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2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94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4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2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5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0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94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4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4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4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831106" y="6118412"/>
            <a:ext cx="211631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27312" y="5652154"/>
            <a:ext cx="44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+</a:t>
            </a:r>
            <a:endParaRPr lang="hr-H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565467" y="6149809"/>
            <a:ext cx="39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7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70063" y="6149809"/>
            <a:ext cx="39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7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7732059" y="6149809"/>
            <a:ext cx="33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2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20488" y="6149809"/>
            <a:ext cx="39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5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25084" y="6149809"/>
            <a:ext cx="39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1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58061" y="5374421"/>
            <a:ext cx="1818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= 15 277 g </a:t>
            </a:r>
            <a:r>
              <a:rPr lang="hr-HR" sz="2400" dirty="0"/>
              <a:t> 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4975616" y="4623207"/>
            <a:ext cx="2070847" cy="684434"/>
          </a:xfrm>
          <a:prstGeom prst="wedgeEllipseCallout">
            <a:avLst>
              <a:gd name="adj1" fmla="val -47643"/>
              <a:gd name="adj2" fmla="val -73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PROCJENA</a:t>
            </a:r>
            <a:endParaRPr lang="hr-HR" dirty="0"/>
          </a:p>
        </p:txBody>
      </p:sp>
      <p:sp>
        <p:nvSpPr>
          <p:cNvPr id="31" name="Oval Callout 30"/>
          <p:cNvSpPr/>
          <p:nvPr/>
        </p:nvSpPr>
        <p:spPr>
          <a:xfrm>
            <a:off x="4789630" y="5980295"/>
            <a:ext cx="2070847" cy="684434"/>
          </a:xfrm>
          <a:prstGeom prst="wedgeEllipseCallout">
            <a:avLst>
              <a:gd name="adj1" fmla="val -41799"/>
              <a:gd name="adj2" fmla="val -75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točan</a:t>
            </a:r>
          </a:p>
          <a:p>
            <a:pPr algn="ctr"/>
            <a:r>
              <a:rPr lang="hr-HR" dirty="0" smtClean="0"/>
              <a:t>REZULTAT</a:t>
            </a:r>
            <a:endParaRPr lang="hr-HR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06064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2" grpId="0"/>
      <p:bldP spid="20" grpId="0"/>
      <p:bldP spid="6" grpId="0"/>
      <p:bldP spid="11" grpId="0"/>
      <p:bldP spid="26" grpId="0"/>
      <p:bldP spid="27" grpId="0"/>
      <p:bldP spid="28" grpId="0"/>
      <p:bldP spid="29" grpId="0"/>
      <p:bldP spid="13" grpId="0"/>
      <p:bldP spid="17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vezana slik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08" t="-350" r="208" b="46195"/>
          <a:stretch/>
        </p:blipFill>
        <p:spPr bwMode="auto">
          <a:xfrm>
            <a:off x="1189396" y="852673"/>
            <a:ext cx="6477000" cy="2078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69142" y="2447365"/>
            <a:ext cx="1385047" cy="484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3546382" y="2447365"/>
            <a:ext cx="1385047" cy="484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5423648" y="2447365"/>
            <a:ext cx="1385047" cy="484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1956547" y="2447365"/>
            <a:ext cx="1210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5 435 g</a:t>
            </a:r>
            <a:endParaRPr lang="hr-H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41828" y="2458579"/>
            <a:ext cx="1210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620 g</a:t>
            </a:r>
            <a:endParaRPr lang="hr-H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666396" y="2458579"/>
            <a:ext cx="1210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3 752 g</a:t>
            </a:r>
            <a:endParaRPr lang="hr-H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2729" y="295835"/>
            <a:ext cx="6508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Procjeni i izračunaj koliko je povrća na polici.</a:t>
            </a:r>
            <a:endParaRPr lang="hr-H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31812" y="4084807"/>
            <a:ext cx="333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5 435 + 3 752 + 620</a:t>
            </a:r>
            <a:endParaRPr lang="hr-H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31813" y="5374520"/>
            <a:ext cx="584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5 435 + 3 752 + 620 </a:t>
            </a:r>
            <a:endParaRPr lang="hr-HR" sz="2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40988239"/>
              </p:ext>
            </p:extLst>
          </p:nvPr>
        </p:nvGraphicFramePr>
        <p:xfrm>
          <a:off x="6905310" y="4711714"/>
          <a:ext cx="2094555" cy="189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911"/>
                <a:gridCol w="418911"/>
                <a:gridCol w="418911"/>
                <a:gridCol w="418911"/>
                <a:gridCol w="418911"/>
              </a:tblGrid>
              <a:tr h="4749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5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4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3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5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94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3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7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5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2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9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6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2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0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94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4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4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4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6831106" y="6118412"/>
            <a:ext cx="211631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27312" y="5652154"/>
            <a:ext cx="44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+</a:t>
            </a:r>
            <a:endParaRPr lang="hr-HR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605808" y="6149809"/>
            <a:ext cx="39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7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10404" y="6149809"/>
            <a:ext cx="39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0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7772400" y="6149809"/>
            <a:ext cx="33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8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60829" y="6149809"/>
            <a:ext cx="39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9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66783" y="5374520"/>
            <a:ext cx="164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= </a:t>
            </a:r>
            <a:r>
              <a:rPr lang="hr-HR" sz="2400" dirty="0" smtClean="0">
                <a:solidFill>
                  <a:srgbClr val="FF0000"/>
                </a:solidFill>
              </a:rPr>
              <a:t>9 807 g </a:t>
            </a:r>
            <a:r>
              <a:rPr lang="hr-HR" sz="2400" dirty="0" smtClean="0"/>
              <a:t> </a:t>
            </a:r>
            <a:endParaRPr lang="hr-HR" sz="2400" dirty="0"/>
          </a:p>
        </p:txBody>
      </p:sp>
      <p:sp>
        <p:nvSpPr>
          <p:cNvPr id="21" name="Oval Callout 20"/>
          <p:cNvSpPr/>
          <p:nvPr/>
        </p:nvSpPr>
        <p:spPr>
          <a:xfrm>
            <a:off x="4876632" y="4679270"/>
            <a:ext cx="2070847" cy="684434"/>
          </a:xfrm>
          <a:prstGeom prst="wedgeEllipseCallout">
            <a:avLst>
              <a:gd name="adj1" fmla="val 34825"/>
              <a:gd name="adj2" fmla="val -710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PROCJENA</a:t>
            </a:r>
            <a:endParaRPr lang="hr-HR" dirty="0"/>
          </a:p>
        </p:txBody>
      </p:sp>
      <p:sp>
        <p:nvSpPr>
          <p:cNvPr id="22" name="Oval Callout 21"/>
          <p:cNvSpPr/>
          <p:nvPr/>
        </p:nvSpPr>
        <p:spPr>
          <a:xfrm>
            <a:off x="4472449" y="5979799"/>
            <a:ext cx="2070847" cy="684434"/>
          </a:xfrm>
          <a:prstGeom prst="wedgeEllipseCallout">
            <a:avLst>
              <a:gd name="adj1" fmla="val -41799"/>
              <a:gd name="adj2" fmla="val -75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točan</a:t>
            </a:r>
          </a:p>
          <a:p>
            <a:pPr algn="ctr"/>
            <a:r>
              <a:rPr lang="hr-HR" dirty="0" smtClean="0"/>
              <a:t>REZULTAT</a:t>
            </a:r>
            <a:endParaRPr lang="hr-HR" dirty="0"/>
          </a:p>
        </p:txBody>
      </p:sp>
      <p:sp>
        <p:nvSpPr>
          <p:cNvPr id="23" name="TextBox 22"/>
          <p:cNvSpPr txBox="1"/>
          <p:nvPr/>
        </p:nvSpPr>
        <p:spPr>
          <a:xfrm>
            <a:off x="1869142" y="3075569"/>
            <a:ext cx="1602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</a:rPr>
              <a:t>≈ 5 400 g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6917" y="3075569"/>
            <a:ext cx="1602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</a:rPr>
              <a:t>≈ 3 800 g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45591" y="3078035"/>
            <a:ext cx="1602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</a:rPr>
              <a:t>≈ 600 g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73355" y="4084807"/>
            <a:ext cx="4570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≈ 5 400 + 3 800 + 600 = 9 </a:t>
            </a:r>
            <a:r>
              <a:rPr lang="hr-HR" sz="2400" dirty="0" smtClean="0">
                <a:solidFill>
                  <a:srgbClr val="FF0000"/>
                </a:solidFill>
              </a:rPr>
              <a:t>800 g</a:t>
            </a:r>
            <a:endParaRPr lang="hr-HR" sz="24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99966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  <p:bldP spid="17" grpId="0"/>
      <p:bldP spid="18" grpId="0"/>
      <p:bldP spid="20" grpId="0"/>
      <p:bldP spid="21" grpId="0" animBg="1"/>
      <p:bldP spid="22" grpId="0" animBg="1"/>
      <p:bldP spid="23" grpId="0"/>
      <p:bldP spid="24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1_6__zbrajanje_u_skupu_n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ičn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1_6__zbrajanje_u_skupu_n0</Template>
  <TotalTime>0</TotalTime>
  <Words>546</Words>
  <Application>Microsoft Office PowerPoint</Application>
  <PresentationFormat>On-screen Show (4:3)</PresentationFormat>
  <Paragraphs>223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1_6__zbrajanje_u_skupu_n0</vt:lpstr>
      <vt:lpstr>1.6. ZBRAJANJE BROJEVA U SKUPU 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1.6. ZBRAJANJE BROJEVA U SKUPU N</dc:title>
  <dc:creator>sk-ssijan</dc:creator>
  <cp:lastModifiedBy>sk-ssijan</cp:lastModifiedBy>
  <cp:revision>1</cp:revision>
  <dcterms:created xsi:type="dcterms:W3CDTF">2021-11-26T08:24:43Z</dcterms:created>
  <dcterms:modified xsi:type="dcterms:W3CDTF">2021-11-26T08:25:32Z</dcterms:modified>
</cp:coreProperties>
</file>