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9"/>
  </p:notesMasterIdLst>
  <p:sldIdLst>
    <p:sldId id="266" r:id="rId2"/>
    <p:sldId id="296" r:id="rId3"/>
    <p:sldId id="305" r:id="rId4"/>
    <p:sldId id="306" r:id="rId5"/>
    <p:sldId id="310" r:id="rId6"/>
    <p:sldId id="312" r:id="rId7"/>
    <p:sldId id="315" r:id="rId8"/>
    <p:sldId id="313" r:id="rId9"/>
    <p:sldId id="308" r:id="rId10"/>
    <p:sldId id="309" r:id="rId11"/>
    <p:sldId id="304" r:id="rId12"/>
    <p:sldId id="316" r:id="rId13"/>
    <p:sldId id="318" r:id="rId14"/>
    <p:sldId id="319" r:id="rId15"/>
    <p:sldId id="320" r:id="rId16"/>
    <p:sldId id="321" r:id="rId17"/>
    <p:sldId id="322" r:id="rId18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929" userDrawn="1">
          <p15:clr>
            <a:srgbClr val="A4A3A4"/>
          </p15:clr>
        </p15:guide>
        <p15:guide id="2" pos="27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B0F0"/>
    <a:srgbClr val="000000"/>
    <a:srgbClr val="EC20C5"/>
    <a:srgbClr val="E824BE"/>
    <a:srgbClr val="92D050"/>
    <a:srgbClr val="FFFF00"/>
    <a:srgbClr val="385D8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1" d="100"/>
          <a:sy n="51" d="100"/>
        </p:scale>
        <p:origin x="-1354" y="-72"/>
      </p:cViewPr>
      <p:guideLst>
        <p:guide orient="horz" pos="3929"/>
        <p:guide pos="27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C789-F686-4360-BE55-04FA0F2B47BC}" type="datetimeFigureOut">
              <a:rPr lang="hr-HR" smtClean="0"/>
              <a:pPr/>
              <a:t>26.11.2021.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123C9-ED0C-40D5-9738-5839485B713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778835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123C9-ED0C-40D5-9738-5839485B7136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081442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123C9-ED0C-40D5-9738-5839485B7136}" type="slidenum">
              <a:rPr lang="hr-HR" smtClean="0"/>
              <a:pPr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662488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123C9-ED0C-40D5-9738-5839485B7136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978837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123C9-ED0C-40D5-9738-5839485B7136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91228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123C9-ED0C-40D5-9738-5839485B7136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44173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123C9-ED0C-40D5-9738-5839485B7136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776599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123C9-ED0C-40D5-9738-5839485B7136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67037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123C9-ED0C-40D5-9738-5839485B7136}" type="slidenum">
              <a:rPr lang="hr-HR" smtClean="0"/>
              <a:pPr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588857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123C9-ED0C-40D5-9738-5839485B7136}" type="slidenum">
              <a:rPr lang="hr-HR" smtClean="0"/>
              <a:pPr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95687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123C9-ED0C-40D5-9738-5839485B7136}" type="slidenum">
              <a:rPr lang="hr-HR" smtClean="0"/>
              <a:pPr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47245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24540" y="730102"/>
            <a:ext cx="7772400" cy="783011"/>
          </a:xfrm>
        </p:spPr>
        <p:txBody>
          <a:bodyPr/>
          <a:lstStyle>
            <a:lvl1pPr marL="540000" algn="ctr">
              <a:defRPr sz="2000" b="1" baseline="0">
                <a:solidFill>
                  <a:schemeClr val="tx1"/>
                </a:solidFill>
                <a:latin typeface="Myriad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2552700"/>
            <a:ext cx="6400800" cy="1752600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71B5E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 dirty="0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2A234-5173-44E3-B1B3-BE30288A2A83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20B91A5-356B-4216-BC26-1A558D37C2AB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9746" y="6251945"/>
            <a:ext cx="2888281" cy="606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48855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A0E56-199B-43B9-BBF6-3C3D9129F604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CAFC7-18AD-4338-B973-C6C113D124B2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48831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EC901-9DAD-46DA-A244-4B0587234ECE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8F58B-D58D-4564-8C5B-2210083D8D22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374690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C676A-8D13-464F-8569-9EA90ABF78C2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E2138-3B29-4860-9172-4CB556D91FF4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358098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6A9DF-33A3-43B9-88AE-F8A0B37E3BCC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65B3A-17FC-48FD-9DD6-2A47E1A5FD12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140328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DB8CA-5B93-45CF-A62F-A6B48C8471F7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7CA61-A05D-46B9-9418-63C0D57F08FE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71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99F30-51F0-44C3-B02C-DD71C587AC7A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84F56-AEE7-4BB2-A8EE-DCB752503E85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138235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B906C-D216-466F-8DDA-44F169B7FBCC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4A416-E135-4F71-A1C1-C1FF005501CA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1343784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8E06D-37BE-4BCC-B6B6-CC2441B6BE9D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4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774ECA8-622A-434A-9850-E234D8C109D6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060" y="6252639"/>
            <a:ext cx="2884968" cy="60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31948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6C835-2582-48C1-B76A-B639CA6DAAD7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5A10C-FCD2-41D1-A329-598831976D4E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65414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72BB5-FCA8-4C82-A7FD-F179E2122F4B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89C54-256D-4DE8-A59F-4BBEC4B401A5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="" xmlns:p14="http://schemas.microsoft.com/office/powerpoint/2010/main" val="34532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6F5B9E-CBBF-450F-A6E1-2F99B3D7F485}" type="datetimeFigureOut">
              <a:rPr lang="sr-Latn-CS" smtClean="0"/>
              <a:pPr>
                <a:defRPr/>
              </a:pPr>
              <a:t>26.11.2021.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fld id="{5946B49A-2A7F-45AE-8925-F5885483549D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358775"/>
            <a:r>
              <a:rPr lang="hr-HR" altLang="sr-Latn-RS" dirty="0" smtClean="0"/>
              <a:t>1.7. </a:t>
            </a:r>
            <a:r>
              <a:rPr lang="hr-HR" altLang="sr-Latn-RS" smtClean="0"/>
              <a:t>SVOJSTVA ZBRAJANJA BROJEVA</a:t>
            </a:r>
            <a:endParaRPr lang="hr-HR" altLang="sr-Latn-RS" dirty="0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71600" y="1989138"/>
            <a:ext cx="6400800" cy="2879725"/>
          </a:xfrm>
        </p:spPr>
        <p:txBody>
          <a:bodyPr/>
          <a:lstStyle/>
          <a:p>
            <a:r>
              <a:rPr lang="hr-HR" altLang="sr-Latn-RS" dirty="0" smtClean="0"/>
              <a:t>Svojstva</a:t>
            </a:r>
          </a:p>
          <a:p>
            <a:r>
              <a:rPr lang="hr-HR" altLang="sr-Latn-RS" dirty="0" smtClean="0"/>
              <a:t>zbrajanja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348" y="1457741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Ako pribrojnici zamjene mjesta zbroj se neće promijeniti. </a:t>
            </a:r>
            <a:endParaRPr lang="hr-HR" sz="2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264423" y="2199864"/>
                <a:ext cx="8110330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400" dirty="0" smtClean="0"/>
                  <a:t>Za svaka dva broja </a:t>
                </a:r>
                <a:r>
                  <a:rPr lang="hr-HR" sz="2400" i="1" dirty="0" smtClean="0"/>
                  <a:t>a</a:t>
                </a:r>
                <a:r>
                  <a:rPr lang="hr-HR" sz="2400" dirty="0" smtClean="0"/>
                  <a:t>, </a:t>
                </a:r>
                <a:r>
                  <a:rPr lang="hr-HR" sz="2400" i="1" dirty="0" smtClean="0"/>
                  <a:t>b</a:t>
                </a:r>
                <a:r>
                  <a:rPr lang="hr-HR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 smtClean="0"/>
                  <a:t> vrijedi </a:t>
                </a:r>
                <a:r>
                  <a:rPr lang="hr-HR" sz="2400" i="1" dirty="0" smtClean="0"/>
                  <a:t>a</a:t>
                </a:r>
                <a:r>
                  <a:rPr lang="hr-HR" sz="2400" dirty="0" smtClean="0"/>
                  <a:t> + </a:t>
                </a:r>
                <a:r>
                  <a:rPr lang="hr-HR" sz="2400" i="1" dirty="0" smtClean="0"/>
                  <a:t>b</a:t>
                </a:r>
                <a:r>
                  <a:rPr lang="hr-HR" sz="2400" dirty="0" smtClean="0"/>
                  <a:t> = </a:t>
                </a:r>
                <a:r>
                  <a:rPr lang="hr-HR" sz="2400" i="1" dirty="0" smtClean="0"/>
                  <a:t>b</a:t>
                </a:r>
                <a:r>
                  <a:rPr lang="hr-HR" sz="2400" dirty="0" smtClean="0"/>
                  <a:t> + </a:t>
                </a:r>
                <a:r>
                  <a:rPr lang="hr-HR" sz="2400" i="1" dirty="0" smtClean="0"/>
                  <a:t>a.</a:t>
                </a:r>
                <a:endParaRPr lang="hr-HR" sz="2400" i="1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23" y="2199864"/>
                <a:ext cx="8110330" cy="51328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t="-1190" b="-2500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84313" y="324679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FF0000"/>
                </a:solidFill>
              </a:rPr>
              <a:t>SVOJSTVO KOMUTATIVNOSTI (ZAMJENE)</a:t>
            </a:r>
            <a:endParaRPr lang="hr-HR" sz="2400" b="1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301812" y="3699645"/>
            <a:ext cx="4035552" cy="1569660"/>
            <a:chOff x="2518363" y="4561003"/>
            <a:chExt cx="4035552" cy="1569660"/>
          </a:xfrm>
        </p:grpSpPr>
        <p:sp>
          <p:nvSpPr>
            <p:cNvPr id="7" name="Rectangle 6"/>
            <p:cNvSpPr/>
            <p:nvPr/>
          </p:nvSpPr>
          <p:spPr>
            <a:xfrm>
              <a:off x="2518363" y="4561003"/>
              <a:ext cx="684804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96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a</a:t>
              </a:r>
              <a:endParaRPr lang="en-US" sz="96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630472" y="4561003"/>
              <a:ext cx="58381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96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b</a:t>
              </a:r>
              <a:endParaRPr lang="en-US" sz="96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93654" y="4978460"/>
              <a:ext cx="64633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54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+</a:t>
              </a:r>
              <a:endParaRPr lang="en-US" sz="54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212975" y="4978460"/>
              <a:ext cx="64633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54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=</a:t>
              </a:r>
              <a:endParaRPr lang="en-US" sz="54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857996" y="4561003"/>
              <a:ext cx="58381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96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b</a:t>
              </a:r>
              <a:endParaRPr lang="en-US" sz="96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869112" y="4561003"/>
              <a:ext cx="68480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96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a</a:t>
              </a:r>
              <a:endParaRPr lang="en-US" sz="96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32296" y="4978460"/>
              <a:ext cx="64633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54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+</a:t>
              </a:r>
              <a:endParaRPr lang="en-US" sz="54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58007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05602763"/>
              </p:ext>
            </p:extLst>
          </p:nvPr>
        </p:nvGraphicFramePr>
        <p:xfrm>
          <a:off x="119272" y="873150"/>
          <a:ext cx="8653667" cy="3725353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031222"/>
                <a:gridCol w="1031222"/>
                <a:gridCol w="1074260"/>
                <a:gridCol w="1072605"/>
                <a:gridCol w="1072605"/>
                <a:gridCol w="1260476"/>
                <a:gridCol w="884734"/>
                <a:gridCol w="1226543"/>
              </a:tblGrid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1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3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4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5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7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8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92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a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b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c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a </a:t>
                      </a:r>
                      <a:r>
                        <a:rPr lang="hr-HR" sz="2400" dirty="0" smtClean="0">
                          <a:effectLst/>
                        </a:rPr>
                        <a:t>+ </a:t>
                      </a:r>
                      <a:r>
                        <a:rPr lang="hr-HR" sz="2400" dirty="0">
                          <a:effectLst/>
                        </a:rPr>
                        <a:t>b 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(</a:t>
                      </a:r>
                      <a:r>
                        <a:rPr lang="hr-HR" sz="2400" dirty="0" err="1" smtClean="0">
                          <a:effectLst/>
                        </a:rPr>
                        <a:t>a+b</a:t>
                      </a:r>
                      <a:r>
                        <a:rPr lang="hr-HR" sz="2400" dirty="0" smtClean="0">
                          <a:effectLst/>
                        </a:rPr>
                        <a:t>)+c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b + c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a+(</a:t>
                      </a:r>
                      <a:r>
                        <a:rPr lang="hr-HR" sz="2400" dirty="0" err="1" smtClean="0">
                          <a:effectLst/>
                        </a:rPr>
                        <a:t>b+c</a:t>
                      </a:r>
                      <a:r>
                        <a:rPr lang="hr-HR" sz="2400" dirty="0">
                          <a:effectLst/>
                        </a:rPr>
                        <a:t>)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A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548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66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1 236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B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25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15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54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C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122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88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17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D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1 356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24 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358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E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33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67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17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F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161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79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54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-444143" y="2213113"/>
            <a:ext cx="888286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niOkvir 4"/>
          <p:cNvSpPr txBox="1"/>
          <p:nvPr/>
        </p:nvSpPr>
        <p:spPr>
          <a:xfrm>
            <a:off x="67545" y="4667628"/>
            <a:ext cx="1678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a</a:t>
            </a:r>
            <a:r>
              <a:rPr lang="hr-HR" sz="2400" b="1" dirty="0" smtClean="0">
                <a:solidFill>
                  <a:srgbClr val="FF0000"/>
                </a:solidFill>
              </a:rPr>
              <a:t> = 548 </a:t>
            </a:r>
          </a:p>
          <a:p>
            <a:r>
              <a:rPr lang="hr-HR" sz="2400" b="1" dirty="0" smtClean="0">
                <a:solidFill>
                  <a:srgbClr val="FF0000"/>
                </a:solidFill>
              </a:rPr>
              <a:t>b = 66</a:t>
            </a:r>
          </a:p>
          <a:p>
            <a:r>
              <a:rPr lang="hr-HR" sz="2400" b="1" dirty="0" smtClean="0">
                <a:solidFill>
                  <a:srgbClr val="FF0000"/>
                </a:solidFill>
              </a:rPr>
              <a:t>c =  1 236</a:t>
            </a:r>
          </a:p>
          <a:p>
            <a:endParaRPr lang="hr-HR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53443747"/>
              </p:ext>
            </p:extLst>
          </p:nvPr>
        </p:nvGraphicFramePr>
        <p:xfrm>
          <a:off x="1973223" y="4870174"/>
          <a:ext cx="156585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463"/>
                <a:gridCol w="391463"/>
                <a:gridCol w="391463"/>
                <a:gridCol w="391463"/>
              </a:tblGrid>
              <a:tr h="3960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5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4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8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hr-HR" dirty="0" smtClean="0"/>
                        <a:t>+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6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6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0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6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1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4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0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69389049"/>
              </p:ext>
            </p:extLst>
          </p:nvPr>
        </p:nvGraphicFramePr>
        <p:xfrm>
          <a:off x="3936331" y="4870174"/>
          <a:ext cx="1541294" cy="176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85"/>
                <a:gridCol w="381085"/>
                <a:gridCol w="381085"/>
                <a:gridCol w="398039"/>
              </a:tblGrid>
              <a:tr h="3960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6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1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4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1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2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6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1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8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5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0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5897599"/>
              </p:ext>
            </p:extLst>
          </p:nvPr>
        </p:nvGraphicFramePr>
        <p:xfrm>
          <a:off x="5740362" y="4854016"/>
          <a:ext cx="151537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843"/>
                <a:gridCol w="378843"/>
                <a:gridCol w="378843"/>
                <a:gridCol w="378843"/>
              </a:tblGrid>
              <a:tr h="441900"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6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6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00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1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2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6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00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1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0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2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00"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1746395" y="5788490"/>
            <a:ext cx="180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734627" y="5783219"/>
            <a:ext cx="180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673127" y="5753613"/>
            <a:ext cx="16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1587718"/>
              </p:ext>
            </p:extLst>
          </p:nvPr>
        </p:nvGraphicFramePr>
        <p:xfrm>
          <a:off x="7595938" y="4868819"/>
          <a:ext cx="151537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843"/>
                <a:gridCol w="378843"/>
                <a:gridCol w="378843"/>
                <a:gridCol w="378843"/>
              </a:tblGrid>
              <a:tr h="441900"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5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4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8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00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1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0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2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00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1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8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5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0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00"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 flipV="1">
            <a:off x="7528703" y="5768416"/>
            <a:ext cx="16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7951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9272" y="873150"/>
          <a:ext cx="8653667" cy="3725353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031222"/>
                <a:gridCol w="1031222"/>
                <a:gridCol w="1074260"/>
                <a:gridCol w="1072605"/>
                <a:gridCol w="1072605"/>
                <a:gridCol w="1260476"/>
                <a:gridCol w="884734"/>
                <a:gridCol w="1226543"/>
              </a:tblGrid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1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3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4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5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7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8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92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a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b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c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a </a:t>
                      </a:r>
                      <a:r>
                        <a:rPr lang="hr-HR" sz="2400" dirty="0" smtClean="0">
                          <a:effectLst/>
                        </a:rPr>
                        <a:t>+ </a:t>
                      </a:r>
                      <a:r>
                        <a:rPr lang="hr-HR" sz="2400" dirty="0">
                          <a:effectLst/>
                        </a:rPr>
                        <a:t>b 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(</a:t>
                      </a:r>
                      <a:r>
                        <a:rPr lang="hr-HR" sz="2400" dirty="0" err="1" smtClean="0">
                          <a:effectLst/>
                        </a:rPr>
                        <a:t>a+b</a:t>
                      </a:r>
                      <a:r>
                        <a:rPr lang="hr-HR" sz="2400" dirty="0" smtClean="0">
                          <a:effectLst/>
                        </a:rPr>
                        <a:t>)+c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b + c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a+(</a:t>
                      </a:r>
                      <a:r>
                        <a:rPr lang="hr-HR" sz="2400" dirty="0" err="1" smtClean="0">
                          <a:effectLst/>
                        </a:rPr>
                        <a:t>b+c</a:t>
                      </a:r>
                      <a:r>
                        <a:rPr lang="hr-HR" sz="2400" dirty="0">
                          <a:effectLst/>
                        </a:rPr>
                        <a:t>)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A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548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66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1 236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B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25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15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54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C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122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88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17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D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1 356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24 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358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E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33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67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17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F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161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79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54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-444143" y="2213113"/>
            <a:ext cx="888286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5897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5930782"/>
              </p:ext>
            </p:extLst>
          </p:nvPr>
        </p:nvGraphicFramePr>
        <p:xfrm>
          <a:off x="119272" y="873150"/>
          <a:ext cx="8653667" cy="3725353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031222"/>
                <a:gridCol w="996358"/>
                <a:gridCol w="914400"/>
                <a:gridCol w="1020418"/>
                <a:gridCol w="1152939"/>
                <a:gridCol w="1325217"/>
                <a:gridCol w="986570"/>
                <a:gridCol w="1226543"/>
              </a:tblGrid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1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3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4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5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8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92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 b="1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hr-H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 b="1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hr-H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 b="1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endParaRPr lang="hr-H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b="1" dirty="0">
                          <a:effectLst/>
                        </a:rPr>
                        <a:t>a </a:t>
                      </a:r>
                      <a:r>
                        <a:rPr lang="hr-HR" sz="2400" b="1" dirty="0" smtClean="0">
                          <a:effectLst/>
                        </a:rPr>
                        <a:t>+ </a:t>
                      </a:r>
                      <a:r>
                        <a:rPr lang="hr-HR" sz="2400" b="1" dirty="0">
                          <a:effectLst/>
                        </a:rPr>
                        <a:t>b 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b="1" dirty="0">
                          <a:effectLst/>
                        </a:rPr>
                        <a:t>(</a:t>
                      </a:r>
                      <a:r>
                        <a:rPr lang="hr-HR" sz="2400" b="1" dirty="0" err="1" smtClean="0">
                          <a:effectLst/>
                        </a:rPr>
                        <a:t>a+b</a:t>
                      </a:r>
                      <a:r>
                        <a:rPr lang="hr-HR" sz="2400" b="1" dirty="0" smtClean="0">
                          <a:effectLst/>
                        </a:rPr>
                        <a:t>)+c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b="1" dirty="0">
                          <a:effectLst/>
                        </a:rPr>
                        <a:t>b + c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b="1" dirty="0" smtClean="0">
                          <a:effectLst/>
                        </a:rPr>
                        <a:t>a+(</a:t>
                      </a:r>
                      <a:r>
                        <a:rPr lang="hr-HR" sz="2400" b="1" dirty="0" err="1" smtClean="0">
                          <a:effectLst/>
                        </a:rPr>
                        <a:t>b+c</a:t>
                      </a:r>
                      <a:r>
                        <a:rPr lang="hr-HR" sz="2400" b="1" dirty="0">
                          <a:effectLst/>
                        </a:rPr>
                        <a:t>)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A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548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62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1 236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B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25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15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54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C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122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88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17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D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1 356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24 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358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E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33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67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17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F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161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79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54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>
            <a:spLocks/>
          </p:cNvSpPr>
          <p:nvPr/>
        </p:nvSpPr>
        <p:spPr>
          <a:xfrm>
            <a:off x="4088247" y="2007117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610</a:t>
            </a:r>
            <a:endParaRPr lang="hr-H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27525" y="1989285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1 846</a:t>
            </a:r>
            <a:endParaRPr lang="hr-HR" sz="2400" dirty="0"/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4088247" y="2446119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40</a:t>
            </a:r>
            <a:endParaRPr lang="hr-HR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227525" y="2438394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94</a:t>
            </a:r>
            <a:endParaRPr lang="hr-HR" sz="2400" dirty="0"/>
          </a:p>
        </p:txBody>
      </p:sp>
      <p:sp>
        <p:nvSpPr>
          <p:cNvPr id="10" name="TextBox 9"/>
          <p:cNvSpPr txBox="1">
            <a:spLocks/>
          </p:cNvSpPr>
          <p:nvPr/>
        </p:nvSpPr>
        <p:spPr>
          <a:xfrm>
            <a:off x="4088247" y="2885121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210</a:t>
            </a:r>
            <a:endParaRPr lang="hr-HR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227525" y="2877396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227</a:t>
            </a:r>
            <a:endParaRPr lang="hr-HR" sz="2400" dirty="0"/>
          </a:p>
        </p:txBody>
      </p:sp>
      <p:sp>
        <p:nvSpPr>
          <p:cNvPr id="12" name="TextBox 11"/>
          <p:cNvSpPr txBox="1">
            <a:spLocks/>
          </p:cNvSpPr>
          <p:nvPr/>
        </p:nvSpPr>
        <p:spPr>
          <a:xfrm>
            <a:off x="4088247" y="3324123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1 380</a:t>
            </a:r>
            <a:endParaRPr lang="hr-HR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227525" y="3316398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1 738</a:t>
            </a:r>
            <a:endParaRPr lang="hr-HR" sz="2400" dirty="0"/>
          </a:p>
        </p:txBody>
      </p:sp>
      <p:sp>
        <p:nvSpPr>
          <p:cNvPr id="14" name="TextBox 13"/>
          <p:cNvSpPr txBox="1">
            <a:spLocks/>
          </p:cNvSpPr>
          <p:nvPr/>
        </p:nvSpPr>
        <p:spPr>
          <a:xfrm>
            <a:off x="4088247" y="3763125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100</a:t>
            </a:r>
            <a:endParaRPr lang="hr-H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227525" y="3755400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117</a:t>
            </a:r>
            <a:endParaRPr lang="hr-HR" sz="2400" dirty="0"/>
          </a:p>
        </p:txBody>
      </p:sp>
      <p:sp>
        <p:nvSpPr>
          <p:cNvPr id="16" name="TextBox 15"/>
          <p:cNvSpPr txBox="1">
            <a:spLocks/>
          </p:cNvSpPr>
          <p:nvPr/>
        </p:nvSpPr>
        <p:spPr>
          <a:xfrm>
            <a:off x="4088247" y="4169358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240</a:t>
            </a:r>
            <a:endParaRPr lang="hr-HR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227525" y="4194403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294</a:t>
            </a:r>
            <a:endParaRPr lang="hr-HR" sz="2400" dirty="0"/>
          </a:p>
        </p:txBody>
      </p:sp>
      <p:sp>
        <p:nvSpPr>
          <p:cNvPr id="18" name="TextBox 17"/>
          <p:cNvSpPr txBox="1">
            <a:spLocks/>
          </p:cNvSpPr>
          <p:nvPr/>
        </p:nvSpPr>
        <p:spPr>
          <a:xfrm>
            <a:off x="6553232" y="1989285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1 298</a:t>
            </a:r>
            <a:endParaRPr lang="hr-HR" sz="2400" dirty="0"/>
          </a:p>
        </p:txBody>
      </p:sp>
      <p:sp>
        <p:nvSpPr>
          <p:cNvPr id="19" name="TextBox 18"/>
          <p:cNvSpPr txBox="1">
            <a:spLocks/>
          </p:cNvSpPr>
          <p:nvPr/>
        </p:nvSpPr>
        <p:spPr>
          <a:xfrm>
            <a:off x="6553232" y="2428287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69</a:t>
            </a:r>
            <a:endParaRPr lang="hr-HR" sz="2400" dirty="0"/>
          </a:p>
        </p:txBody>
      </p:sp>
      <p:sp>
        <p:nvSpPr>
          <p:cNvPr id="20" name="TextBox 19"/>
          <p:cNvSpPr txBox="1">
            <a:spLocks/>
          </p:cNvSpPr>
          <p:nvPr/>
        </p:nvSpPr>
        <p:spPr>
          <a:xfrm>
            <a:off x="6553232" y="2867289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105</a:t>
            </a:r>
            <a:endParaRPr lang="hr-HR" sz="2400" dirty="0"/>
          </a:p>
        </p:txBody>
      </p:sp>
      <p:sp>
        <p:nvSpPr>
          <p:cNvPr id="21" name="TextBox 20"/>
          <p:cNvSpPr txBox="1">
            <a:spLocks/>
          </p:cNvSpPr>
          <p:nvPr/>
        </p:nvSpPr>
        <p:spPr>
          <a:xfrm>
            <a:off x="6553232" y="3306291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382</a:t>
            </a:r>
            <a:endParaRPr lang="hr-HR" sz="2400" dirty="0"/>
          </a:p>
        </p:txBody>
      </p:sp>
      <p:sp>
        <p:nvSpPr>
          <p:cNvPr id="22" name="TextBox 21"/>
          <p:cNvSpPr txBox="1">
            <a:spLocks/>
          </p:cNvSpPr>
          <p:nvPr/>
        </p:nvSpPr>
        <p:spPr>
          <a:xfrm>
            <a:off x="6553232" y="3745293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84</a:t>
            </a:r>
            <a:endParaRPr lang="hr-HR" sz="2400" dirty="0"/>
          </a:p>
        </p:txBody>
      </p:sp>
      <p:sp>
        <p:nvSpPr>
          <p:cNvPr id="23" name="TextBox 22"/>
          <p:cNvSpPr txBox="1">
            <a:spLocks/>
          </p:cNvSpPr>
          <p:nvPr/>
        </p:nvSpPr>
        <p:spPr>
          <a:xfrm>
            <a:off x="6553232" y="4184296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133</a:t>
            </a:r>
            <a:endParaRPr lang="hr-HR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7561232" y="1989285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1 846</a:t>
            </a:r>
            <a:endParaRPr lang="hr-HR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561232" y="2438394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94</a:t>
            </a:r>
            <a:endParaRPr lang="hr-HR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7561232" y="2877396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227</a:t>
            </a:r>
            <a:endParaRPr lang="hr-HR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561232" y="3316398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1 738</a:t>
            </a:r>
            <a:endParaRPr lang="hr-HR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7561232" y="3755400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117</a:t>
            </a:r>
            <a:endParaRPr lang="hr-HR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7561232" y="4194403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294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xmlns="" val="257430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58317441"/>
              </p:ext>
            </p:extLst>
          </p:nvPr>
        </p:nvGraphicFramePr>
        <p:xfrm>
          <a:off x="119272" y="873150"/>
          <a:ext cx="8653667" cy="3725353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031222"/>
                <a:gridCol w="996358"/>
                <a:gridCol w="914400"/>
                <a:gridCol w="1020418"/>
                <a:gridCol w="1152939"/>
                <a:gridCol w="1325217"/>
                <a:gridCol w="986570"/>
                <a:gridCol w="1226543"/>
              </a:tblGrid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1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3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4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5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8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40000"/>
                      </a:srgbClr>
                    </a:solidFill>
                  </a:tcPr>
                </a:tc>
              </a:tr>
              <a:tr h="692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 b="1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hr-H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 b="1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hr-H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3200" b="1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endParaRPr lang="hr-H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b="1" dirty="0">
                          <a:effectLst/>
                        </a:rPr>
                        <a:t>a </a:t>
                      </a:r>
                      <a:r>
                        <a:rPr lang="hr-HR" sz="2400" b="1" dirty="0" smtClean="0">
                          <a:effectLst/>
                        </a:rPr>
                        <a:t>+ </a:t>
                      </a:r>
                      <a:r>
                        <a:rPr lang="hr-HR" sz="2400" b="1" dirty="0">
                          <a:effectLst/>
                        </a:rPr>
                        <a:t>b 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b="1" dirty="0">
                          <a:effectLst/>
                        </a:rPr>
                        <a:t>(</a:t>
                      </a:r>
                      <a:r>
                        <a:rPr lang="hr-HR" sz="2400" b="1" dirty="0" err="1" smtClean="0">
                          <a:effectLst/>
                        </a:rPr>
                        <a:t>a+b</a:t>
                      </a:r>
                      <a:r>
                        <a:rPr lang="hr-HR" sz="2400" b="1" dirty="0" smtClean="0">
                          <a:effectLst/>
                        </a:rPr>
                        <a:t>)+c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b="1" dirty="0">
                          <a:effectLst/>
                        </a:rPr>
                        <a:t>b + c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b="1" dirty="0" smtClean="0">
                          <a:effectLst/>
                        </a:rPr>
                        <a:t>a+(</a:t>
                      </a:r>
                      <a:r>
                        <a:rPr lang="hr-HR" sz="2400" b="1" dirty="0" err="1" smtClean="0">
                          <a:effectLst/>
                        </a:rPr>
                        <a:t>b+c</a:t>
                      </a:r>
                      <a:r>
                        <a:rPr lang="hr-HR" sz="2400" b="1" dirty="0">
                          <a:effectLst/>
                        </a:rPr>
                        <a:t>)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40000"/>
                      </a:srgbClr>
                    </a:solidFill>
                  </a:tcPr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A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548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62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1 236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40000"/>
                      </a:srgbClr>
                    </a:solidFill>
                  </a:tcPr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B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25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15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54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40000"/>
                      </a:srgbClr>
                    </a:solidFill>
                  </a:tcPr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C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122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88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17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40000"/>
                      </a:srgbClr>
                    </a:solidFill>
                  </a:tcPr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D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1 356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24 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358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40000"/>
                      </a:srgbClr>
                    </a:solidFill>
                  </a:tcPr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E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33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67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17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40000"/>
                      </a:srgbClr>
                    </a:solidFill>
                  </a:tcPr>
                </a:tc>
              </a:tr>
              <a:tr h="433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F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161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79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</a:rPr>
                        <a:t>54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>
            <a:spLocks/>
          </p:cNvSpPr>
          <p:nvPr/>
        </p:nvSpPr>
        <p:spPr>
          <a:xfrm>
            <a:off x="4088247" y="2007117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610</a:t>
            </a:r>
            <a:endParaRPr lang="hr-H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27525" y="1989285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1 846</a:t>
            </a:r>
            <a:endParaRPr lang="hr-HR" sz="2400" dirty="0"/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4088247" y="2446119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40</a:t>
            </a:r>
            <a:endParaRPr lang="hr-HR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227525" y="2438394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94</a:t>
            </a:r>
            <a:endParaRPr lang="hr-HR" sz="2400" dirty="0"/>
          </a:p>
        </p:txBody>
      </p:sp>
      <p:sp>
        <p:nvSpPr>
          <p:cNvPr id="10" name="TextBox 9"/>
          <p:cNvSpPr txBox="1">
            <a:spLocks/>
          </p:cNvSpPr>
          <p:nvPr/>
        </p:nvSpPr>
        <p:spPr>
          <a:xfrm>
            <a:off x="4088247" y="2885121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210</a:t>
            </a:r>
            <a:endParaRPr lang="hr-HR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227525" y="2877396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227</a:t>
            </a:r>
            <a:endParaRPr lang="hr-HR" sz="2400" dirty="0"/>
          </a:p>
        </p:txBody>
      </p:sp>
      <p:sp>
        <p:nvSpPr>
          <p:cNvPr id="12" name="TextBox 11"/>
          <p:cNvSpPr txBox="1">
            <a:spLocks/>
          </p:cNvSpPr>
          <p:nvPr/>
        </p:nvSpPr>
        <p:spPr>
          <a:xfrm>
            <a:off x="4088247" y="3324123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1 380</a:t>
            </a:r>
            <a:endParaRPr lang="hr-HR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227525" y="3316398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1 738</a:t>
            </a:r>
            <a:endParaRPr lang="hr-HR" sz="2400" dirty="0"/>
          </a:p>
        </p:txBody>
      </p:sp>
      <p:sp>
        <p:nvSpPr>
          <p:cNvPr id="14" name="TextBox 13"/>
          <p:cNvSpPr txBox="1">
            <a:spLocks/>
          </p:cNvSpPr>
          <p:nvPr/>
        </p:nvSpPr>
        <p:spPr>
          <a:xfrm>
            <a:off x="4088247" y="3763125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100</a:t>
            </a:r>
            <a:endParaRPr lang="hr-H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227525" y="3755400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117</a:t>
            </a:r>
            <a:endParaRPr lang="hr-HR" sz="2400" dirty="0"/>
          </a:p>
        </p:txBody>
      </p:sp>
      <p:sp>
        <p:nvSpPr>
          <p:cNvPr id="16" name="TextBox 15"/>
          <p:cNvSpPr txBox="1">
            <a:spLocks/>
          </p:cNvSpPr>
          <p:nvPr/>
        </p:nvSpPr>
        <p:spPr>
          <a:xfrm>
            <a:off x="4088247" y="4169358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240</a:t>
            </a:r>
            <a:endParaRPr lang="hr-HR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227525" y="4194403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294</a:t>
            </a:r>
            <a:endParaRPr lang="hr-HR" sz="2400" dirty="0"/>
          </a:p>
        </p:txBody>
      </p:sp>
      <p:sp>
        <p:nvSpPr>
          <p:cNvPr id="18" name="TextBox 17"/>
          <p:cNvSpPr txBox="1">
            <a:spLocks/>
          </p:cNvSpPr>
          <p:nvPr/>
        </p:nvSpPr>
        <p:spPr>
          <a:xfrm>
            <a:off x="6553232" y="1989285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1 298</a:t>
            </a:r>
            <a:endParaRPr lang="hr-HR" sz="2400" dirty="0"/>
          </a:p>
        </p:txBody>
      </p:sp>
      <p:sp>
        <p:nvSpPr>
          <p:cNvPr id="19" name="TextBox 18"/>
          <p:cNvSpPr txBox="1">
            <a:spLocks/>
          </p:cNvSpPr>
          <p:nvPr/>
        </p:nvSpPr>
        <p:spPr>
          <a:xfrm>
            <a:off x="6553232" y="2428287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69</a:t>
            </a:r>
            <a:endParaRPr lang="hr-HR" sz="2400" dirty="0"/>
          </a:p>
        </p:txBody>
      </p:sp>
      <p:sp>
        <p:nvSpPr>
          <p:cNvPr id="20" name="TextBox 19"/>
          <p:cNvSpPr txBox="1">
            <a:spLocks/>
          </p:cNvSpPr>
          <p:nvPr/>
        </p:nvSpPr>
        <p:spPr>
          <a:xfrm>
            <a:off x="6553232" y="2867289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105</a:t>
            </a:r>
            <a:endParaRPr lang="hr-HR" sz="2400" dirty="0"/>
          </a:p>
        </p:txBody>
      </p:sp>
      <p:sp>
        <p:nvSpPr>
          <p:cNvPr id="21" name="TextBox 20"/>
          <p:cNvSpPr txBox="1">
            <a:spLocks/>
          </p:cNvSpPr>
          <p:nvPr/>
        </p:nvSpPr>
        <p:spPr>
          <a:xfrm>
            <a:off x="6553232" y="3306291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382</a:t>
            </a:r>
            <a:endParaRPr lang="hr-HR" sz="2400" dirty="0"/>
          </a:p>
        </p:txBody>
      </p:sp>
      <p:sp>
        <p:nvSpPr>
          <p:cNvPr id="22" name="TextBox 21"/>
          <p:cNvSpPr txBox="1">
            <a:spLocks/>
          </p:cNvSpPr>
          <p:nvPr/>
        </p:nvSpPr>
        <p:spPr>
          <a:xfrm>
            <a:off x="6553232" y="3745293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84</a:t>
            </a:r>
            <a:endParaRPr lang="hr-HR" sz="2400" dirty="0"/>
          </a:p>
        </p:txBody>
      </p:sp>
      <p:sp>
        <p:nvSpPr>
          <p:cNvPr id="23" name="TextBox 22"/>
          <p:cNvSpPr txBox="1">
            <a:spLocks/>
          </p:cNvSpPr>
          <p:nvPr/>
        </p:nvSpPr>
        <p:spPr>
          <a:xfrm>
            <a:off x="6553232" y="4184296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133</a:t>
            </a:r>
            <a:endParaRPr lang="hr-HR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7561232" y="1989285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1 846</a:t>
            </a:r>
            <a:endParaRPr lang="hr-HR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561232" y="2438394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94</a:t>
            </a:r>
            <a:endParaRPr lang="hr-HR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7561232" y="2877396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227</a:t>
            </a:r>
            <a:endParaRPr lang="hr-HR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561232" y="3316398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1 738</a:t>
            </a:r>
            <a:endParaRPr lang="hr-HR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7561232" y="3755400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117</a:t>
            </a:r>
            <a:endParaRPr lang="hr-HR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7561232" y="4194403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294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xmlns="" val="131769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6348" y="1457741"/>
            <a:ext cx="811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Združimo li pribrojnike zagradama na bilo koji način pa ih zbrojimo, zbroj se neće promijeniti. </a:t>
            </a:r>
            <a:endParaRPr lang="hr-HR" sz="2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264423" y="2703494"/>
                <a:ext cx="8110330" cy="882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400" dirty="0" smtClean="0"/>
                  <a:t>Za svaka tri broja </a:t>
                </a:r>
                <a:r>
                  <a:rPr lang="hr-HR" sz="2400" i="1" dirty="0" smtClean="0"/>
                  <a:t>a</a:t>
                </a:r>
                <a:r>
                  <a:rPr lang="hr-HR" sz="2400" dirty="0" smtClean="0"/>
                  <a:t>, </a:t>
                </a:r>
                <a:r>
                  <a:rPr lang="hr-HR" sz="2400" i="1" dirty="0" smtClean="0"/>
                  <a:t>b, c</a:t>
                </a:r>
                <a:r>
                  <a:rPr lang="hr-HR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 smtClean="0"/>
                  <a:t> vrijedi </a:t>
                </a:r>
              </a:p>
              <a:p>
                <a:pPr algn="ctr"/>
                <a:r>
                  <a:rPr lang="hr-HR" sz="2400" dirty="0"/>
                  <a:t>(</a:t>
                </a:r>
                <a:r>
                  <a:rPr lang="hr-HR" sz="2400" i="1" dirty="0" smtClean="0"/>
                  <a:t>a</a:t>
                </a:r>
                <a:r>
                  <a:rPr lang="hr-HR" sz="2400" dirty="0" smtClean="0"/>
                  <a:t> + </a:t>
                </a:r>
                <a:r>
                  <a:rPr lang="hr-HR" sz="2400" i="1" dirty="0" smtClean="0"/>
                  <a:t>b</a:t>
                </a:r>
                <a:r>
                  <a:rPr lang="hr-HR" sz="2400" dirty="0" smtClean="0"/>
                  <a:t>)</a:t>
                </a:r>
                <a:r>
                  <a:rPr lang="hr-HR" sz="2400" i="1" dirty="0" smtClean="0"/>
                  <a:t> + c</a:t>
                </a:r>
                <a:r>
                  <a:rPr lang="hr-HR" sz="2400" dirty="0" smtClean="0"/>
                  <a:t> = </a:t>
                </a:r>
                <a:r>
                  <a:rPr lang="hr-HR" sz="2400" i="1" dirty="0" smtClean="0"/>
                  <a:t>a + </a:t>
                </a:r>
                <a:r>
                  <a:rPr lang="hr-HR" sz="2400" dirty="0" smtClean="0"/>
                  <a:t>(</a:t>
                </a:r>
                <a:r>
                  <a:rPr lang="hr-HR" sz="2400" i="1" dirty="0" smtClean="0"/>
                  <a:t>b + c</a:t>
                </a:r>
                <a:r>
                  <a:rPr lang="hr-HR" sz="2400" dirty="0" smtClean="0"/>
                  <a:t>)</a:t>
                </a:r>
                <a:endParaRPr lang="hr-HR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23" y="2703494"/>
                <a:ext cx="8110330" cy="882614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t="-690" b="-1517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84313" y="324679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FF0000"/>
                </a:solidFill>
              </a:rPr>
              <a:t>SVOJSTVO ASOCIJATIVNOSTI (ZDRUŽIVANJE)</a:t>
            </a:r>
            <a:endParaRPr lang="hr-HR" sz="2400" b="1" dirty="0">
              <a:solidFill>
                <a:srgbClr val="FF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15739" y="4192485"/>
            <a:ext cx="7411841" cy="1569660"/>
            <a:chOff x="815739" y="4192485"/>
            <a:chExt cx="7411841" cy="1569660"/>
          </a:xfrm>
        </p:grpSpPr>
        <p:sp>
          <p:nvSpPr>
            <p:cNvPr id="6" name="Rectangle 5"/>
            <p:cNvSpPr/>
            <p:nvPr/>
          </p:nvSpPr>
          <p:spPr>
            <a:xfrm>
              <a:off x="815739" y="4192485"/>
              <a:ext cx="1095172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96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(a</a:t>
              </a:r>
              <a:endParaRPr lang="en-US" sz="96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367979" y="4192485"/>
              <a:ext cx="996626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96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b)</a:t>
              </a:r>
              <a:endParaRPr lang="en-US" sz="96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816279" y="4609942"/>
              <a:ext cx="64633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54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+</a:t>
              </a:r>
              <a:endParaRPr lang="en-US" sz="54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924587" y="4609942"/>
              <a:ext cx="110335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54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=</a:t>
              </a:r>
              <a:endParaRPr lang="en-US" sz="54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89509" y="4192485"/>
              <a:ext cx="68480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96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a</a:t>
              </a:r>
              <a:endParaRPr lang="en-US" sz="96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034" y="4192485"/>
              <a:ext cx="99418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96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(b</a:t>
              </a:r>
              <a:endParaRPr lang="en-US" sz="96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79679" y="4609942"/>
              <a:ext cx="64633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54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+</a:t>
              </a:r>
              <a:endParaRPr lang="en-US" sz="54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622178" y="4192485"/>
              <a:ext cx="545341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96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c</a:t>
              </a:r>
              <a:endParaRPr lang="en-US" sz="96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17974" y="4609942"/>
              <a:ext cx="64633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54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+</a:t>
              </a:r>
              <a:endParaRPr lang="en-US" sz="54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271869" y="4192485"/>
              <a:ext cx="955711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96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c)</a:t>
              </a:r>
              <a:endParaRPr lang="en-US" sz="96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78929" y="4609942"/>
              <a:ext cx="64633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hr-HR" sz="5400" b="1" dirty="0" smtClean="0">
                  <a:ln/>
                  <a:solidFill>
                    <a:srgbClr val="FF0000"/>
                  </a:solidFill>
                  <a:latin typeface="Brush Script MT" panose="03060802040406070304" pitchFamily="66" charset="0"/>
                </a:rPr>
                <a:t>+</a:t>
              </a:r>
              <a:endParaRPr lang="en-US" sz="5400" b="1" dirty="0">
                <a:ln/>
                <a:solidFill>
                  <a:srgbClr val="FF0000"/>
                </a:solidFill>
                <a:latin typeface="Brush Script MT" panose="030608020404060703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89480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1304" y="159026"/>
            <a:ext cx="5526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Koliko je? </a:t>
            </a:r>
            <a:endParaRPr lang="hr-H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75861" y="940903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5 + 0 = </a:t>
            </a:r>
            <a:endParaRPr lang="hr-HR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62539" y="940903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5</a:t>
            </a:r>
            <a:endParaRPr lang="hr-H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75861" y="1491947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7 + 0 = </a:t>
            </a:r>
            <a:endParaRPr lang="hr-H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762539" y="1491947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7</a:t>
            </a:r>
            <a:endParaRPr lang="hr-HR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75861" y="2042991"/>
            <a:ext cx="1497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15 + 0 = </a:t>
            </a:r>
            <a:endParaRPr lang="hr-HR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855304" y="2042991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15</a:t>
            </a:r>
            <a:endParaRPr lang="hr-HR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75861" y="2594035"/>
            <a:ext cx="1497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100 + 0 = </a:t>
            </a:r>
            <a:endParaRPr lang="hr-HR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027581" y="2594035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100</a:t>
            </a:r>
            <a:endParaRPr lang="hr-HR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75861" y="3186990"/>
            <a:ext cx="1868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7405 + 0 = </a:t>
            </a:r>
            <a:endParaRPr lang="hr-H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239617" y="3186990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7 405</a:t>
            </a:r>
            <a:endParaRPr lang="hr-H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068954" y="940903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0 + 5= </a:t>
            </a:r>
            <a:endParaRPr lang="hr-HR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155632" y="940903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5</a:t>
            </a:r>
            <a:endParaRPr lang="hr-HR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068954" y="1491947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0 + 7 = </a:t>
            </a:r>
            <a:endParaRPr lang="hr-HR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155632" y="1491947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7</a:t>
            </a:r>
            <a:endParaRPr lang="hr-H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068954" y="2042991"/>
            <a:ext cx="1497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0 + 15 = </a:t>
            </a:r>
            <a:endParaRPr lang="hr-HR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6248397" y="2042991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15</a:t>
            </a:r>
            <a:endParaRPr lang="hr-HR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068954" y="2594035"/>
            <a:ext cx="1497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0</a:t>
            </a:r>
            <a:r>
              <a:rPr lang="hr-HR" sz="2400" dirty="0" smtClean="0"/>
              <a:t> + 100 = </a:t>
            </a:r>
            <a:endParaRPr lang="hr-HR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420674" y="2594035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100</a:t>
            </a:r>
            <a:endParaRPr lang="hr-HR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068954" y="3186990"/>
            <a:ext cx="1868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0 + </a:t>
            </a:r>
            <a:r>
              <a:rPr lang="hr-HR" sz="2400" dirty="0"/>
              <a:t>7405</a:t>
            </a:r>
            <a:r>
              <a:rPr lang="hr-HR" sz="2400" dirty="0" smtClean="0"/>
              <a:t> = </a:t>
            </a:r>
            <a:endParaRPr lang="hr-HR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6619458" y="3186990"/>
            <a:ext cx="117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7 405</a:t>
            </a:r>
            <a:endParaRPr lang="hr-HR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675861" y="4613545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Dodamo li bilo kojem prirodnom broju 0, broj ostaje isti.</a:t>
            </a:r>
            <a:endParaRPr lang="hr-HR" sz="2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6" name="TextBox 25"/>
              <p:cNvSpPr txBox="1"/>
              <p:nvPr/>
            </p:nvSpPr>
            <p:spPr>
              <a:xfrm>
                <a:off x="300935" y="5258223"/>
                <a:ext cx="8110330" cy="882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400" dirty="0" smtClean="0"/>
                  <a:t>Za svaki broja </a:t>
                </a:r>
                <a:r>
                  <a:rPr lang="hr-HR" sz="2400" i="1" dirty="0" smtClean="0"/>
                  <a:t>a</a:t>
                </a:r>
                <a:r>
                  <a:rPr lang="hr-HR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 smtClean="0"/>
                  <a:t> vrijedi </a:t>
                </a:r>
              </a:p>
              <a:p>
                <a:pPr algn="ctr"/>
                <a:r>
                  <a:rPr lang="hr-HR" sz="2400" i="1" dirty="0" smtClean="0"/>
                  <a:t>a</a:t>
                </a:r>
                <a:r>
                  <a:rPr lang="hr-HR" sz="2400" dirty="0" smtClean="0"/>
                  <a:t> + 0 = 0</a:t>
                </a:r>
                <a:r>
                  <a:rPr lang="hr-HR" sz="2400" i="1" dirty="0" smtClean="0"/>
                  <a:t> + a</a:t>
                </a:r>
                <a:r>
                  <a:rPr lang="hr-HR" sz="2400" dirty="0" smtClean="0"/>
                  <a:t> = </a:t>
                </a:r>
                <a:r>
                  <a:rPr lang="hr-HR" sz="2400" i="1" dirty="0" smtClean="0"/>
                  <a:t>a</a:t>
                </a: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35" y="5258223"/>
                <a:ext cx="8110330" cy="882614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t="-694" b="-1597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00935" y="4062501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FF0000"/>
                </a:solidFill>
              </a:rPr>
              <a:t>SVOJSTVO NULE</a:t>
            </a:r>
            <a:endParaRPr lang="hr-H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1967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8869" y="2796211"/>
            <a:ext cx="811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Združimo li pribrojnike zagradama na bilo koji način pa ih zbrojimo, zbroj se neće promijeniti. </a:t>
            </a:r>
            <a:endParaRPr lang="hr-HR" sz="2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384313" y="3565677"/>
                <a:ext cx="8110330" cy="882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400" dirty="0" smtClean="0"/>
                  <a:t>Za svaka tri broja </a:t>
                </a:r>
                <a:r>
                  <a:rPr lang="hr-HR" sz="2400" i="1" dirty="0" smtClean="0"/>
                  <a:t>a</a:t>
                </a:r>
                <a:r>
                  <a:rPr lang="hr-HR" sz="2400" dirty="0" smtClean="0"/>
                  <a:t>, </a:t>
                </a:r>
                <a:r>
                  <a:rPr lang="hr-HR" sz="2400" i="1" dirty="0" smtClean="0"/>
                  <a:t>b, c</a:t>
                </a:r>
                <a:r>
                  <a:rPr lang="hr-HR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hr-H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e>
                      <m:sub>
                        <m:r>
                          <a:rPr lang="hr-H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 smtClean="0"/>
                  <a:t> vrijedi </a:t>
                </a:r>
              </a:p>
              <a:p>
                <a:pPr algn="ctr"/>
                <a:r>
                  <a:rPr lang="hr-HR" sz="2400" dirty="0"/>
                  <a:t>(</a:t>
                </a:r>
                <a:r>
                  <a:rPr lang="hr-HR" sz="2400" i="1" dirty="0" smtClean="0"/>
                  <a:t>a</a:t>
                </a:r>
                <a:r>
                  <a:rPr lang="hr-HR" sz="2400" dirty="0" smtClean="0"/>
                  <a:t> + </a:t>
                </a:r>
                <a:r>
                  <a:rPr lang="hr-HR" sz="2400" i="1" dirty="0" smtClean="0"/>
                  <a:t>b</a:t>
                </a:r>
                <a:r>
                  <a:rPr lang="hr-HR" sz="2400" dirty="0" smtClean="0"/>
                  <a:t>)</a:t>
                </a:r>
                <a:r>
                  <a:rPr lang="hr-HR" sz="2400" i="1" dirty="0" smtClean="0"/>
                  <a:t> + c</a:t>
                </a:r>
                <a:r>
                  <a:rPr lang="hr-HR" sz="2400" dirty="0" smtClean="0"/>
                  <a:t> = </a:t>
                </a:r>
                <a:r>
                  <a:rPr lang="hr-HR" sz="2400" i="1" dirty="0" smtClean="0"/>
                  <a:t>a + </a:t>
                </a:r>
                <a:r>
                  <a:rPr lang="hr-HR" sz="2400" dirty="0" smtClean="0"/>
                  <a:t>(</a:t>
                </a:r>
                <a:r>
                  <a:rPr lang="hr-HR" sz="2400" i="1" dirty="0" smtClean="0"/>
                  <a:t>b + c</a:t>
                </a:r>
                <a:r>
                  <a:rPr lang="hr-HR" sz="2400" dirty="0" smtClean="0"/>
                  <a:t>)</a:t>
                </a:r>
                <a:endParaRPr lang="hr-HR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13" y="3565677"/>
                <a:ext cx="8110330" cy="882614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t="-690" b="-1517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00935" y="2371231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FF0000"/>
                </a:solidFill>
              </a:rPr>
              <a:t>SVOJSTVO ASOCIJATIVNOSTI (ZDRUŽIVANJE)</a:t>
            </a:r>
            <a:endParaRPr lang="hr-HR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8869" y="820894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Ako pribrojnici zamjene mjesta zbroj se neće promijeniti. </a:t>
            </a:r>
            <a:endParaRPr lang="hr-HR" sz="2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384313" y="1194257"/>
                <a:ext cx="8110330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400" dirty="0" smtClean="0"/>
                  <a:t>Za svaka dva broja </a:t>
                </a:r>
                <a:r>
                  <a:rPr lang="hr-HR" sz="2400" i="1" dirty="0" smtClean="0"/>
                  <a:t>a</a:t>
                </a:r>
                <a:r>
                  <a:rPr lang="hr-HR" sz="2400" dirty="0" smtClean="0"/>
                  <a:t>, </a:t>
                </a:r>
                <a:r>
                  <a:rPr lang="hr-HR" sz="2400" i="1" dirty="0" smtClean="0"/>
                  <a:t>b</a:t>
                </a:r>
                <a:r>
                  <a:rPr lang="hr-HR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hr-H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</m:e>
                      <m:sub>
                        <m:r>
                          <a:rPr lang="hr-H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 smtClean="0"/>
                  <a:t> vrijedi </a:t>
                </a:r>
                <a:r>
                  <a:rPr lang="hr-HR" sz="2400" i="1" dirty="0" smtClean="0"/>
                  <a:t>a</a:t>
                </a:r>
                <a:r>
                  <a:rPr lang="hr-HR" sz="2400" dirty="0" smtClean="0"/>
                  <a:t> + </a:t>
                </a:r>
                <a:r>
                  <a:rPr lang="hr-HR" sz="2400" i="1" dirty="0" smtClean="0"/>
                  <a:t>b</a:t>
                </a:r>
                <a:r>
                  <a:rPr lang="hr-HR" sz="2400" dirty="0" smtClean="0"/>
                  <a:t> = </a:t>
                </a:r>
                <a:r>
                  <a:rPr lang="hr-HR" sz="2400" i="1" dirty="0" smtClean="0"/>
                  <a:t>b</a:t>
                </a:r>
                <a:r>
                  <a:rPr lang="hr-HR" sz="2400" dirty="0" smtClean="0"/>
                  <a:t> + </a:t>
                </a:r>
                <a:r>
                  <a:rPr lang="hr-HR" sz="2400" i="1" dirty="0" smtClean="0"/>
                  <a:t>a.</a:t>
                </a:r>
                <a:endParaRPr lang="hr-HR" sz="2400" i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13" y="1194257"/>
                <a:ext cx="8110330" cy="51328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t="-1190" b="-2500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0935" y="419089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FF0000"/>
                </a:solidFill>
              </a:rPr>
              <a:t>SVOJSTVO KOMUTATIVNOSTI (ZAMJENE)</a:t>
            </a:r>
            <a:endParaRPr lang="hr-HR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8869" y="4898090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Dodamo li bilo kojem prirodnom broju 0, broj ostaje isti.</a:t>
            </a:r>
            <a:endParaRPr lang="hr-HR" sz="2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300935" y="5366139"/>
                <a:ext cx="8110330" cy="882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400" dirty="0" smtClean="0"/>
                  <a:t>Za svaki broja </a:t>
                </a:r>
                <a:r>
                  <a:rPr lang="hr-HR" sz="2400" i="1" dirty="0" smtClean="0"/>
                  <a:t>a</a:t>
                </a:r>
                <a:r>
                  <a:rPr lang="hr-HR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hr-H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hr-H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2400" dirty="0" smtClean="0"/>
                  <a:t> vrijedi </a:t>
                </a:r>
              </a:p>
              <a:p>
                <a:pPr algn="ctr"/>
                <a:r>
                  <a:rPr lang="hr-HR" sz="2400" i="1" dirty="0" smtClean="0"/>
                  <a:t>a</a:t>
                </a:r>
                <a:r>
                  <a:rPr lang="hr-HR" sz="2400" dirty="0" smtClean="0"/>
                  <a:t> + 0 = 0</a:t>
                </a:r>
                <a:r>
                  <a:rPr lang="hr-HR" sz="2400" i="1" dirty="0" smtClean="0"/>
                  <a:t> + a</a:t>
                </a:r>
                <a:r>
                  <a:rPr lang="hr-HR" sz="2400" dirty="0" smtClean="0"/>
                  <a:t> = </a:t>
                </a:r>
                <a:r>
                  <a:rPr lang="hr-HR" sz="2400" i="1" dirty="0" smtClean="0"/>
                  <a:t>a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35" y="5366139"/>
                <a:ext cx="8110330" cy="882614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t="-690" b="-1517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00935" y="4480002"/>
            <a:ext cx="811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FF0000"/>
                </a:solidFill>
              </a:rPr>
              <a:t>SVOJSTVO NULE</a:t>
            </a:r>
            <a:endParaRPr lang="hr-H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937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03054" y="819848"/>
            <a:ext cx="7433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Brojevi koje zbrajamo zovu se</a:t>
            </a:r>
          </a:p>
          <a:p>
            <a:r>
              <a:rPr lang="hr-HR" sz="2800" dirty="0" smtClean="0"/>
              <a:t>Rezultat zbrajanja zove</a:t>
            </a:r>
            <a:endParaRPr lang="hr-HR" sz="2800" b="1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23343" y="794930"/>
            <a:ext cx="2039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>
                <a:solidFill>
                  <a:srgbClr val="FF0000"/>
                </a:solidFill>
              </a:rPr>
              <a:t>pribrojnici</a:t>
            </a:r>
            <a:r>
              <a:rPr lang="hr-HR" sz="2800" dirty="0" smtClean="0"/>
              <a:t>.</a:t>
            </a:r>
            <a:endParaRPr lang="hr-HR" sz="2800" dirty="0"/>
          </a:p>
        </p:txBody>
      </p:sp>
      <p:sp>
        <p:nvSpPr>
          <p:cNvPr id="18" name="Rectangle 17"/>
          <p:cNvSpPr/>
          <p:nvPr/>
        </p:nvSpPr>
        <p:spPr>
          <a:xfrm>
            <a:off x="4408708" y="1228553"/>
            <a:ext cx="2577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>
                <a:solidFill>
                  <a:srgbClr val="0070C0"/>
                </a:solidFill>
              </a:rPr>
              <a:t>zbroj ili suma.</a:t>
            </a:r>
            <a:endParaRPr lang="hr-HR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951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9269" y="1683704"/>
            <a:ext cx="1620000" cy="6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Rectangle 2"/>
          <p:cNvSpPr/>
          <p:nvPr/>
        </p:nvSpPr>
        <p:spPr>
          <a:xfrm>
            <a:off x="3656977" y="1696278"/>
            <a:ext cx="1620000" cy="6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6712225" y="1696278"/>
            <a:ext cx="1620000" cy="6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Oval 4"/>
          <p:cNvSpPr/>
          <p:nvPr/>
        </p:nvSpPr>
        <p:spPr>
          <a:xfrm>
            <a:off x="728869" y="1683704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A</a:t>
            </a:r>
            <a:endParaRPr lang="hr-HR" sz="3200" dirty="0"/>
          </a:p>
        </p:txBody>
      </p:sp>
      <p:sp>
        <p:nvSpPr>
          <p:cNvPr id="8" name="Oval 7"/>
          <p:cNvSpPr/>
          <p:nvPr/>
        </p:nvSpPr>
        <p:spPr>
          <a:xfrm>
            <a:off x="1700868" y="1696278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B</a:t>
            </a:r>
            <a:endParaRPr lang="hr-HR" sz="3200" dirty="0"/>
          </a:p>
        </p:txBody>
      </p:sp>
      <p:sp>
        <p:nvSpPr>
          <p:cNvPr id="9" name="Oval 8"/>
          <p:cNvSpPr/>
          <p:nvPr/>
        </p:nvSpPr>
        <p:spPr>
          <a:xfrm>
            <a:off x="3656977" y="1683704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C</a:t>
            </a:r>
            <a:endParaRPr lang="hr-HR" sz="3200" dirty="0"/>
          </a:p>
        </p:txBody>
      </p:sp>
      <p:sp>
        <p:nvSpPr>
          <p:cNvPr id="10" name="Oval 9"/>
          <p:cNvSpPr/>
          <p:nvPr/>
        </p:nvSpPr>
        <p:spPr>
          <a:xfrm>
            <a:off x="4623968" y="1708852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D</a:t>
            </a:r>
            <a:endParaRPr lang="hr-HR" sz="3200" dirty="0"/>
          </a:p>
        </p:txBody>
      </p:sp>
      <p:sp>
        <p:nvSpPr>
          <p:cNvPr id="11" name="Oval 10"/>
          <p:cNvSpPr/>
          <p:nvPr/>
        </p:nvSpPr>
        <p:spPr>
          <a:xfrm>
            <a:off x="6707216" y="1714122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E</a:t>
            </a:r>
            <a:endParaRPr lang="hr-HR" sz="3200" dirty="0"/>
          </a:p>
        </p:txBody>
      </p:sp>
      <p:sp>
        <p:nvSpPr>
          <p:cNvPr id="12" name="Oval 11"/>
          <p:cNvSpPr/>
          <p:nvPr/>
        </p:nvSpPr>
        <p:spPr>
          <a:xfrm>
            <a:off x="7684225" y="1714122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F</a:t>
            </a:r>
            <a:endParaRPr lang="hr-HR" sz="3200" dirty="0"/>
          </a:p>
        </p:txBody>
      </p:sp>
      <p:sp>
        <p:nvSpPr>
          <p:cNvPr id="13" name="Rectangle 12"/>
          <p:cNvSpPr/>
          <p:nvPr/>
        </p:nvSpPr>
        <p:spPr>
          <a:xfrm>
            <a:off x="719269" y="2843269"/>
            <a:ext cx="1620000" cy="6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Rectangle 13"/>
          <p:cNvSpPr/>
          <p:nvPr/>
        </p:nvSpPr>
        <p:spPr>
          <a:xfrm>
            <a:off x="3656977" y="2855843"/>
            <a:ext cx="1620000" cy="6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Rectangle 14"/>
          <p:cNvSpPr/>
          <p:nvPr/>
        </p:nvSpPr>
        <p:spPr>
          <a:xfrm>
            <a:off x="6712225" y="2855843"/>
            <a:ext cx="1620000" cy="6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Oval 15"/>
          <p:cNvSpPr/>
          <p:nvPr/>
        </p:nvSpPr>
        <p:spPr>
          <a:xfrm>
            <a:off x="728869" y="2843269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A</a:t>
            </a:r>
            <a:endParaRPr lang="hr-HR" sz="3200" dirty="0"/>
          </a:p>
        </p:txBody>
      </p:sp>
      <p:sp>
        <p:nvSpPr>
          <p:cNvPr id="17" name="Oval 16"/>
          <p:cNvSpPr/>
          <p:nvPr/>
        </p:nvSpPr>
        <p:spPr>
          <a:xfrm>
            <a:off x="1700868" y="2855843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B</a:t>
            </a:r>
            <a:endParaRPr lang="hr-HR" sz="3200" dirty="0"/>
          </a:p>
        </p:txBody>
      </p:sp>
      <p:sp>
        <p:nvSpPr>
          <p:cNvPr id="18" name="Oval 17"/>
          <p:cNvSpPr/>
          <p:nvPr/>
        </p:nvSpPr>
        <p:spPr>
          <a:xfrm>
            <a:off x="3656977" y="2843269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C</a:t>
            </a:r>
            <a:endParaRPr lang="hr-HR" sz="3200" dirty="0"/>
          </a:p>
        </p:txBody>
      </p:sp>
      <p:sp>
        <p:nvSpPr>
          <p:cNvPr id="19" name="Oval 18"/>
          <p:cNvSpPr/>
          <p:nvPr/>
        </p:nvSpPr>
        <p:spPr>
          <a:xfrm>
            <a:off x="4623968" y="2868417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D</a:t>
            </a:r>
            <a:endParaRPr lang="hr-HR" sz="3200" dirty="0"/>
          </a:p>
        </p:txBody>
      </p:sp>
      <p:sp>
        <p:nvSpPr>
          <p:cNvPr id="20" name="Oval 19"/>
          <p:cNvSpPr/>
          <p:nvPr/>
        </p:nvSpPr>
        <p:spPr>
          <a:xfrm>
            <a:off x="6707216" y="2873687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E</a:t>
            </a:r>
            <a:endParaRPr lang="hr-HR" sz="3200" dirty="0"/>
          </a:p>
        </p:txBody>
      </p:sp>
      <p:sp>
        <p:nvSpPr>
          <p:cNvPr id="21" name="Oval 20"/>
          <p:cNvSpPr/>
          <p:nvPr/>
        </p:nvSpPr>
        <p:spPr>
          <a:xfrm>
            <a:off x="7684225" y="2873687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F</a:t>
            </a:r>
            <a:endParaRPr lang="hr-HR" sz="3200" dirty="0"/>
          </a:p>
        </p:txBody>
      </p:sp>
      <p:sp>
        <p:nvSpPr>
          <p:cNvPr id="22" name="Rectangle 21"/>
          <p:cNvSpPr/>
          <p:nvPr/>
        </p:nvSpPr>
        <p:spPr>
          <a:xfrm>
            <a:off x="719269" y="4118451"/>
            <a:ext cx="1620000" cy="6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Rectangle 22"/>
          <p:cNvSpPr/>
          <p:nvPr/>
        </p:nvSpPr>
        <p:spPr>
          <a:xfrm>
            <a:off x="3656977" y="4131025"/>
            <a:ext cx="1620000" cy="6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Rectangle 23"/>
          <p:cNvSpPr/>
          <p:nvPr/>
        </p:nvSpPr>
        <p:spPr>
          <a:xfrm>
            <a:off x="6712225" y="4131025"/>
            <a:ext cx="1620000" cy="6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5" name="Oval 24"/>
          <p:cNvSpPr/>
          <p:nvPr/>
        </p:nvSpPr>
        <p:spPr>
          <a:xfrm>
            <a:off x="728869" y="4118451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A</a:t>
            </a:r>
            <a:endParaRPr lang="hr-HR" sz="3200" dirty="0"/>
          </a:p>
        </p:txBody>
      </p:sp>
      <p:sp>
        <p:nvSpPr>
          <p:cNvPr id="26" name="Oval 25"/>
          <p:cNvSpPr/>
          <p:nvPr/>
        </p:nvSpPr>
        <p:spPr>
          <a:xfrm>
            <a:off x="1700868" y="4131025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B</a:t>
            </a:r>
            <a:endParaRPr lang="hr-HR" sz="3200" dirty="0"/>
          </a:p>
        </p:txBody>
      </p:sp>
      <p:sp>
        <p:nvSpPr>
          <p:cNvPr id="27" name="Oval 26"/>
          <p:cNvSpPr/>
          <p:nvPr/>
        </p:nvSpPr>
        <p:spPr>
          <a:xfrm>
            <a:off x="3656977" y="4118451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C</a:t>
            </a:r>
            <a:endParaRPr lang="hr-HR" sz="3200" dirty="0"/>
          </a:p>
        </p:txBody>
      </p:sp>
      <p:sp>
        <p:nvSpPr>
          <p:cNvPr id="28" name="Oval 27"/>
          <p:cNvSpPr/>
          <p:nvPr/>
        </p:nvSpPr>
        <p:spPr>
          <a:xfrm>
            <a:off x="4623968" y="4143599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D</a:t>
            </a:r>
            <a:endParaRPr lang="hr-HR" sz="3200" dirty="0"/>
          </a:p>
        </p:txBody>
      </p:sp>
      <p:sp>
        <p:nvSpPr>
          <p:cNvPr id="29" name="Oval 28"/>
          <p:cNvSpPr/>
          <p:nvPr/>
        </p:nvSpPr>
        <p:spPr>
          <a:xfrm>
            <a:off x="6707216" y="4148869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E</a:t>
            </a:r>
            <a:endParaRPr lang="hr-HR" sz="3200" dirty="0"/>
          </a:p>
        </p:txBody>
      </p:sp>
      <p:sp>
        <p:nvSpPr>
          <p:cNvPr id="30" name="Oval 29"/>
          <p:cNvSpPr/>
          <p:nvPr/>
        </p:nvSpPr>
        <p:spPr>
          <a:xfrm>
            <a:off x="7684225" y="4148869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F</a:t>
            </a:r>
            <a:endParaRPr lang="hr-HR" sz="3200" dirty="0"/>
          </a:p>
        </p:txBody>
      </p:sp>
      <p:sp>
        <p:nvSpPr>
          <p:cNvPr id="31" name="Rectangle 30"/>
          <p:cNvSpPr/>
          <p:nvPr/>
        </p:nvSpPr>
        <p:spPr>
          <a:xfrm>
            <a:off x="719269" y="5345371"/>
            <a:ext cx="1620000" cy="6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2" name="Rectangle 31"/>
          <p:cNvSpPr/>
          <p:nvPr/>
        </p:nvSpPr>
        <p:spPr>
          <a:xfrm>
            <a:off x="3656977" y="5357945"/>
            <a:ext cx="1620000" cy="6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3" name="Rectangle 32"/>
          <p:cNvSpPr/>
          <p:nvPr/>
        </p:nvSpPr>
        <p:spPr>
          <a:xfrm>
            <a:off x="6712225" y="5357945"/>
            <a:ext cx="1620000" cy="64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4" name="Oval 33"/>
          <p:cNvSpPr/>
          <p:nvPr/>
        </p:nvSpPr>
        <p:spPr>
          <a:xfrm>
            <a:off x="728869" y="5345371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A</a:t>
            </a:r>
            <a:endParaRPr lang="hr-HR" sz="3200" dirty="0"/>
          </a:p>
        </p:txBody>
      </p:sp>
      <p:sp>
        <p:nvSpPr>
          <p:cNvPr id="35" name="Oval 34"/>
          <p:cNvSpPr/>
          <p:nvPr/>
        </p:nvSpPr>
        <p:spPr>
          <a:xfrm>
            <a:off x="1700868" y="5357945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B</a:t>
            </a:r>
            <a:endParaRPr lang="hr-HR" sz="3200" dirty="0"/>
          </a:p>
        </p:txBody>
      </p:sp>
      <p:sp>
        <p:nvSpPr>
          <p:cNvPr id="36" name="Oval 35"/>
          <p:cNvSpPr/>
          <p:nvPr/>
        </p:nvSpPr>
        <p:spPr>
          <a:xfrm>
            <a:off x="3656977" y="5345371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C</a:t>
            </a:r>
            <a:endParaRPr lang="hr-HR" sz="3200" dirty="0"/>
          </a:p>
        </p:txBody>
      </p:sp>
      <p:sp>
        <p:nvSpPr>
          <p:cNvPr id="37" name="Oval 36"/>
          <p:cNvSpPr/>
          <p:nvPr/>
        </p:nvSpPr>
        <p:spPr>
          <a:xfrm>
            <a:off x="4623968" y="5370519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D</a:t>
            </a:r>
            <a:endParaRPr lang="hr-HR" sz="3200" dirty="0"/>
          </a:p>
        </p:txBody>
      </p:sp>
      <p:sp>
        <p:nvSpPr>
          <p:cNvPr id="38" name="Oval 37"/>
          <p:cNvSpPr/>
          <p:nvPr/>
        </p:nvSpPr>
        <p:spPr>
          <a:xfrm>
            <a:off x="6707216" y="5375789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E</a:t>
            </a:r>
            <a:endParaRPr lang="hr-HR" sz="3200" dirty="0"/>
          </a:p>
        </p:txBody>
      </p:sp>
      <p:sp>
        <p:nvSpPr>
          <p:cNvPr id="39" name="Oval 38"/>
          <p:cNvSpPr/>
          <p:nvPr/>
        </p:nvSpPr>
        <p:spPr>
          <a:xfrm>
            <a:off x="7684225" y="5375789"/>
            <a:ext cx="648000" cy="64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F</a:t>
            </a:r>
            <a:endParaRPr lang="hr-HR" sz="3200" dirty="0"/>
          </a:p>
        </p:txBody>
      </p:sp>
      <p:sp>
        <p:nvSpPr>
          <p:cNvPr id="40" name="Rectangle 39"/>
          <p:cNvSpPr/>
          <p:nvPr/>
        </p:nvSpPr>
        <p:spPr>
          <a:xfrm>
            <a:off x="1864753" y="0"/>
            <a:ext cx="4909669" cy="5300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PLOČA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33337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06345"/>
              </p:ext>
            </p:extLst>
          </p:nvPr>
        </p:nvGraphicFramePr>
        <p:xfrm>
          <a:off x="441498" y="1210108"/>
          <a:ext cx="8159164" cy="3587176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323834"/>
                <a:gridCol w="1323834"/>
                <a:gridCol w="1378681"/>
                <a:gridCol w="1377605"/>
                <a:gridCol w="1377605"/>
                <a:gridCol w="1377605"/>
              </a:tblGrid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3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4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5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6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</a:t>
                      </a:r>
                      <a:r>
                        <a:rPr lang="hr-HR" sz="2400" dirty="0">
                          <a:effectLst/>
                        </a:rPr>
                        <a:t> + </a:t>
                      </a:r>
                      <a:r>
                        <a:rPr lang="hr-HR" sz="2400" i="1" dirty="0">
                          <a:effectLst/>
                        </a:rPr>
                        <a:t>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 - 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b</a:t>
                      </a:r>
                      <a:r>
                        <a:rPr lang="hr-HR" sz="2400" dirty="0">
                          <a:effectLst/>
                        </a:rPr>
                        <a:t> + </a:t>
                      </a:r>
                      <a:r>
                        <a:rPr lang="hr-HR" sz="2400" i="1" dirty="0">
                          <a:effectLst/>
                        </a:rPr>
                        <a:t>a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1 125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235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1 426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1 222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31694" y="18217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800" dirty="0" smtClean="0"/>
              <a:t>svaki </a:t>
            </a:r>
            <a:r>
              <a:rPr lang="hr-HR" sz="2800" dirty="0"/>
              <a:t>učenik rješava svoj </a:t>
            </a:r>
            <a:r>
              <a:rPr lang="hr-HR" sz="2800" dirty="0" smtClean="0"/>
              <a:t>redak</a:t>
            </a:r>
            <a:endParaRPr lang="hr-HR" sz="2800" dirty="0"/>
          </a:p>
        </p:txBody>
      </p:sp>
      <p:sp>
        <p:nvSpPr>
          <p:cNvPr id="4" name="TekstniOkvir 4"/>
          <p:cNvSpPr txBox="1"/>
          <p:nvPr/>
        </p:nvSpPr>
        <p:spPr>
          <a:xfrm>
            <a:off x="441498" y="4886503"/>
            <a:ext cx="25656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a</a:t>
            </a:r>
            <a:r>
              <a:rPr lang="hr-HR" sz="2400" b="1" dirty="0" smtClean="0">
                <a:solidFill>
                  <a:srgbClr val="FF0000"/>
                </a:solidFill>
              </a:rPr>
              <a:t> = 235 , b = 98</a:t>
            </a:r>
          </a:p>
          <a:p>
            <a:endParaRPr lang="hr-HR" sz="2400" dirty="0"/>
          </a:p>
        </p:txBody>
      </p:sp>
      <p:sp>
        <p:nvSpPr>
          <p:cNvPr id="5" name="TekstniOkvir 5"/>
          <p:cNvSpPr txBox="1"/>
          <p:nvPr/>
        </p:nvSpPr>
        <p:spPr>
          <a:xfrm>
            <a:off x="441498" y="5437336"/>
            <a:ext cx="21544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235 + 98 =</a:t>
            </a:r>
          </a:p>
          <a:p>
            <a:r>
              <a:rPr lang="hr-HR" sz="2400" dirty="0" smtClean="0"/>
              <a:t>235 – 98 = </a:t>
            </a:r>
          </a:p>
          <a:p>
            <a:r>
              <a:rPr lang="hr-HR" sz="2400" dirty="0" smtClean="0"/>
              <a:t>98 + 235 =</a:t>
            </a:r>
          </a:p>
          <a:p>
            <a:endParaRPr lang="hr-H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02836" y="705390"/>
            <a:ext cx="4408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solidFill>
                  <a:srgbClr val="FF0000"/>
                </a:solidFill>
              </a:rPr>
              <a:t>UČENIK C u bilježnici </a:t>
            </a:r>
            <a:endParaRPr lang="hr-HR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0123770"/>
              </p:ext>
            </p:extLst>
          </p:nvPr>
        </p:nvGraphicFramePr>
        <p:xfrm>
          <a:off x="3333720" y="5029200"/>
          <a:ext cx="156585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463"/>
                <a:gridCol w="391463"/>
                <a:gridCol w="391463"/>
                <a:gridCol w="391463"/>
              </a:tblGrid>
              <a:tr h="3960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2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5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hr-HR" dirty="0" smtClean="0"/>
                        <a:t>+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9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8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0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0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sz="24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6860606"/>
              </p:ext>
            </p:extLst>
          </p:nvPr>
        </p:nvGraphicFramePr>
        <p:xfrm>
          <a:off x="5296828" y="5029200"/>
          <a:ext cx="1524340" cy="176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85"/>
                <a:gridCol w="381085"/>
                <a:gridCol w="381085"/>
                <a:gridCol w="381085"/>
              </a:tblGrid>
              <a:tr h="3960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2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5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hr-HR" dirty="0" smtClean="0"/>
                        <a:t>-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4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9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8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1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7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8785122"/>
              </p:ext>
            </p:extLst>
          </p:nvPr>
        </p:nvGraphicFramePr>
        <p:xfrm>
          <a:off x="7085290" y="5029200"/>
          <a:ext cx="151537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8843"/>
                <a:gridCol w="378843"/>
                <a:gridCol w="378843"/>
                <a:gridCol w="378843"/>
              </a:tblGrid>
              <a:tr h="441900"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9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8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00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+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2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5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00"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3</a:t>
                      </a:r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00"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3119359" y="5942245"/>
            <a:ext cx="180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095124" y="5942245"/>
            <a:ext cx="180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018055" y="5928797"/>
            <a:ext cx="16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76" y="3207026"/>
            <a:ext cx="888286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1606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12064685"/>
              </p:ext>
            </p:extLst>
          </p:nvPr>
        </p:nvGraphicFramePr>
        <p:xfrm>
          <a:off x="361985" y="1236612"/>
          <a:ext cx="8159164" cy="3587176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323834"/>
                <a:gridCol w="1323834"/>
                <a:gridCol w="1378681"/>
                <a:gridCol w="1377605"/>
                <a:gridCol w="1377605"/>
                <a:gridCol w="1377605"/>
              </a:tblGrid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3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4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5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6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</a:t>
                      </a:r>
                      <a:r>
                        <a:rPr lang="hr-HR" sz="2400" dirty="0">
                          <a:effectLst/>
                        </a:rPr>
                        <a:t> + </a:t>
                      </a:r>
                      <a:r>
                        <a:rPr lang="hr-HR" sz="2400" i="1" dirty="0">
                          <a:effectLst/>
                        </a:rPr>
                        <a:t>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 - 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b</a:t>
                      </a:r>
                      <a:r>
                        <a:rPr lang="hr-HR" sz="2400" dirty="0">
                          <a:effectLst/>
                        </a:rPr>
                        <a:t> + </a:t>
                      </a:r>
                      <a:r>
                        <a:rPr lang="hr-HR" sz="2400" i="1" dirty="0">
                          <a:effectLst/>
                        </a:rPr>
                        <a:t>a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1 125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1 426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1 222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TextBox 12"/>
          <p:cNvSpPr txBox="1">
            <a:spLocks/>
          </p:cNvSpPr>
          <p:nvPr/>
        </p:nvSpPr>
        <p:spPr>
          <a:xfrm>
            <a:off x="4548385" y="2160104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214</a:t>
            </a:r>
            <a:endParaRPr lang="hr-H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838655" y="2160104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136</a:t>
            </a:r>
            <a:endParaRPr lang="hr-HR" sz="2400" dirty="0"/>
          </a:p>
        </p:txBody>
      </p:sp>
      <p:sp>
        <p:nvSpPr>
          <p:cNvPr id="18" name="TextBox 17"/>
          <p:cNvSpPr txBox="1">
            <a:spLocks/>
          </p:cNvSpPr>
          <p:nvPr/>
        </p:nvSpPr>
        <p:spPr>
          <a:xfrm>
            <a:off x="4548385" y="2599106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1 137</a:t>
            </a:r>
            <a:endParaRPr lang="hr-H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838655" y="2599106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1 113</a:t>
            </a:r>
            <a:endParaRPr lang="hr-HR" sz="2400" dirty="0"/>
          </a:p>
        </p:txBody>
      </p:sp>
      <p:sp>
        <p:nvSpPr>
          <p:cNvPr id="21" name="TextBox 20"/>
          <p:cNvSpPr txBox="1">
            <a:spLocks/>
          </p:cNvSpPr>
          <p:nvPr/>
        </p:nvSpPr>
        <p:spPr>
          <a:xfrm>
            <a:off x="4548385" y="3038108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683</a:t>
            </a:r>
            <a:endParaRPr lang="hr-HR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838655" y="3038108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487</a:t>
            </a:r>
            <a:endParaRPr lang="hr-HR" sz="2400" dirty="0"/>
          </a:p>
        </p:txBody>
      </p:sp>
      <p:sp>
        <p:nvSpPr>
          <p:cNvPr id="24" name="TextBox 23"/>
          <p:cNvSpPr txBox="1">
            <a:spLocks/>
          </p:cNvSpPr>
          <p:nvPr/>
        </p:nvSpPr>
        <p:spPr>
          <a:xfrm>
            <a:off x="4548385" y="3477110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2 648</a:t>
            </a:r>
            <a:endParaRPr lang="hr-HR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838655" y="3477110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204</a:t>
            </a:r>
            <a:endParaRPr lang="hr-HR" sz="2400" dirty="0"/>
          </a:p>
        </p:txBody>
      </p:sp>
      <p:sp>
        <p:nvSpPr>
          <p:cNvPr id="27" name="TextBox 26"/>
          <p:cNvSpPr txBox="1">
            <a:spLocks/>
          </p:cNvSpPr>
          <p:nvPr/>
        </p:nvSpPr>
        <p:spPr>
          <a:xfrm>
            <a:off x="4548385" y="3916112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34</a:t>
            </a:r>
            <a:endParaRPr lang="hr-HR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838655" y="3916112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0</a:t>
            </a:r>
            <a:endParaRPr lang="hr-HR" sz="2400" dirty="0"/>
          </a:p>
        </p:txBody>
      </p:sp>
      <p:sp>
        <p:nvSpPr>
          <p:cNvPr id="30" name="TextBox 29"/>
          <p:cNvSpPr txBox="1">
            <a:spLocks/>
          </p:cNvSpPr>
          <p:nvPr/>
        </p:nvSpPr>
        <p:spPr>
          <a:xfrm>
            <a:off x="4548385" y="4355115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170</a:t>
            </a:r>
            <a:endParaRPr lang="hr-HR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838655" y="4355115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114</a:t>
            </a:r>
            <a:endParaRPr lang="hr-HR" sz="2400" dirty="0"/>
          </a:p>
        </p:txBody>
      </p:sp>
      <p:sp>
        <p:nvSpPr>
          <p:cNvPr id="33" name="TextBox 32"/>
          <p:cNvSpPr txBox="1">
            <a:spLocks/>
          </p:cNvSpPr>
          <p:nvPr/>
        </p:nvSpPr>
        <p:spPr>
          <a:xfrm>
            <a:off x="7259108" y="2153099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214</a:t>
            </a:r>
            <a:endParaRPr lang="hr-HR" sz="2400" dirty="0"/>
          </a:p>
        </p:txBody>
      </p:sp>
      <p:sp>
        <p:nvSpPr>
          <p:cNvPr id="34" name="TextBox 33"/>
          <p:cNvSpPr txBox="1">
            <a:spLocks/>
          </p:cNvSpPr>
          <p:nvPr/>
        </p:nvSpPr>
        <p:spPr>
          <a:xfrm>
            <a:off x="7259108" y="2592101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1 137</a:t>
            </a:r>
            <a:endParaRPr lang="hr-HR" sz="2400" dirty="0"/>
          </a:p>
        </p:txBody>
      </p:sp>
      <p:sp>
        <p:nvSpPr>
          <p:cNvPr id="35" name="TextBox 34"/>
          <p:cNvSpPr txBox="1">
            <a:spLocks/>
          </p:cNvSpPr>
          <p:nvPr/>
        </p:nvSpPr>
        <p:spPr>
          <a:xfrm>
            <a:off x="7259108" y="3031103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683</a:t>
            </a:r>
            <a:endParaRPr lang="hr-HR" sz="2400" dirty="0"/>
          </a:p>
        </p:txBody>
      </p:sp>
      <p:sp>
        <p:nvSpPr>
          <p:cNvPr id="36" name="TextBox 35"/>
          <p:cNvSpPr txBox="1">
            <a:spLocks/>
          </p:cNvSpPr>
          <p:nvPr/>
        </p:nvSpPr>
        <p:spPr>
          <a:xfrm>
            <a:off x="7259108" y="3470105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2 648</a:t>
            </a:r>
            <a:endParaRPr lang="hr-HR" sz="2400" dirty="0"/>
          </a:p>
        </p:txBody>
      </p:sp>
      <p:sp>
        <p:nvSpPr>
          <p:cNvPr id="37" name="TextBox 36"/>
          <p:cNvSpPr txBox="1">
            <a:spLocks/>
          </p:cNvSpPr>
          <p:nvPr/>
        </p:nvSpPr>
        <p:spPr>
          <a:xfrm>
            <a:off x="7259108" y="3909107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34</a:t>
            </a:r>
            <a:endParaRPr lang="hr-HR" sz="2400" dirty="0"/>
          </a:p>
        </p:txBody>
      </p:sp>
      <p:sp>
        <p:nvSpPr>
          <p:cNvPr id="38" name="TextBox 37"/>
          <p:cNvSpPr txBox="1">
            <a:spLocks/>
          </p:cNvSpPr>
          <p:nvPr/>
        </p:nvSpPr>
        <p:spPr>
          <a:xfrm>
            <a:off x="7259108" y="4348110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170</a:t>
            </a:r>
            <a:endParaRPr lang="hr-H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56360" y="358607"/>
            <a:ext cx="7606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sz="2400" dirty="0"/>
              <a:t>Je li zbroj dva prirodna broja uvijek prirodan broj?</a:t>
            </a:r>
          </a:p>
        </p:txBody>
      </p:sp>
    </p:spTree>
    <p:extLst>
      <p:ext uri="{BB962C8B-B14F-4D97-AF65-F5344CB8AC3E}">
        <p14:creationId xmlns:p14="http://schemas.microsoft.com/office/powerpoint/2010/main" xmlns="" val="30461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6848728"/>
              </p:ext>
            </p:extLst>
          </p:nvPr>
        </p:nvGraphicFramePr>
        <p:xfrm>
          <a:off x="361985" y="1170351"/>
          <a:ext cx="8159164" cy="3587176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323834"/>
                <a:gridCol w="1323834"/>
                <a:gridCol w="1378681"/>
                <a:gridCol w="1377605"/>
                <a:gridCol w="1377605"/>
                <a:gridCol w="1377605"/>
              </a:tblGrid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3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4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5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6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</a:t>
                      </a:r>
                      <a:r>
                        <a:rPr lang="hr-HR" sz="2400" dirty="0">
                          <a:effectLst/>
                        </a:rPr>
                        <a:t> + </a:t>
                      </a:r>
                      <a:r>
                        <a:rPr lang="hr-HR" sz="2400" i="1" dirty="0">
                          <a:effectLst/>
                        </a:rPr>
                        <a:t>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 - 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b</a:t>
                      </a:r>
                      <a:r>
                        <a:rPr lang="hr-HR" sz="2400" dirty="0">
                          <a:effectLst/>
                        </a:rPr>
                        <a:t> + </a:t>
                      </a:r>
                      <a:r>
                        <a:rPr lang="hr-HR" sz="2400" i="1" dirty="0">
                          <a:effectLst/>
                        </a:rPr>
                        <a:t>a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1 125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1 426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1 222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TextBox 12"/>
          <p:cNvSpPr txBox="1">
            <a:spLocks/>
          </p:cNvSpPr>
          <p:nvPr/>
        </p:nvSpPr>
        <p:spPr>
          <a:xfrm>
            <a:off x="4548385" y="2093843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214</a:t>
            </a:r>
            <a:endParaRPr lang="hr-H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838655" y="2093843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136</a:t>
            </a:r>
            <a:endParaRPr lang="hr-HR" sz="2400" dirty="0"/>
          </a:p>
        </p:txBody>
      </p:sp>
      <p:sp>
        <p:nvSpPr>
          <p:cNvPr id="18" name="TextBox 17"/>
          <p:cNvSpPr txBox="1">
            <a:spLocks/>
          </p:cNvSpPr>
          <p:nvPr/>
        </p:nvSpPr>
        <p:spPr>
          <a:xfrm>
            <a:off x="4548385" y="2532845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1 137</a:t>
            </a:r>
            <a:endParaRPr lang="hr-H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838655" y="2532845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1 113</a:t>
            </a:r>
            <a:endParaRPr lang="hr-HR" sz="2400" dirty="0"/>
          </a:p>
        </p:txBody>
      </p:sp>
      <p:sp>
        <p:nvSpPr>
          <p:cNvPr id="21" name="TextBox 20"/>
          <p:cNvSpPr txBox="1">
            <a:spLocks/>
          </p:cNvSpPr>
          <p:nvPr/>
        </p:nvSpPr>
        <p:spPr>
          <a:xfrm>
            <a:off x="4548385" y="2971847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683</a:t>
            </a:r>
            <a:endParaRPr lang="hr-HR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838655" y="2971847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487</a:t>
            </a:r>
            <a:endParaRPr lang="hr-HR" sz="2400" dirty="0"/>
          </a:p>
        </p:txBody>
      </p:sp>
      <p:sp>
        <p:nvSpPr>
          <p:cNvPr id="24" name="TextBox 23"/>
          <p:cNvSpPr txBox="1">
            <a:spLocks/>
          </p:cNvSpPr>
          <p:nvPr/>
        </p:nvSpPr>
        <p:spPr>
          <a:xfrm>
            <a:off x="4548385" y="3410849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2 648</a:t>
            </a:r>
            <a:endParaRPr lang="hr-HR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838655" y="3410849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204</a:t>
            </a:r>
            <a:endParaRPr lang="hr-HR" sz="2400" dirty="0"/>
          </a:p>
        </p:txBody>
      </p:sp>
      <p:sp>
        <p:nvSpPr>
          <p:cNvPr id="27" name="TextBox 26"/>
          <p:cNvSpPr txBox="1">
            <a:spLocks/>
          </p:cNvSpPr>
          <p:nvPr/>
        </p:nvSpPr>
        <p:spPr>
          <a:xfrm>
            <a:off x="4548385" y="3849851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34</a:t>
            </a:r>
            <a:endParaRPr lang="hr-HR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838655" y="3849851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0</a:t>
            </a:r>
            <a:endParaRPr lang="hr-HR" sz="2400" dirty="0"/>
          </a:p>
        </p:txBody>
      </p:sp>
      <p:sp>
        <p:nvSpPr>
          <p:cNvPr id="30" name="TextBox 29"/>
          <p:cNvSpPr txBox="1">
            <a:spLocks/>
          </p:cNvSpPr>
          <p:nvPr/>
        </p:nvSpPr>
        <p:spPr>
          <a:xfrm>
            <a:off x="4548385" y="4288854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170</a:t>
            </a:r>
            <a:endParaRPr lang="hr-HR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838655" y="4288854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114</a:t>
            </a:r>
            <a:endParaRPr lang="hr-HR" sz="2400" dirty="0"/>
          </a:p>
        </p:txBody>
      </p:sp>
      <p:sp>
        <p:nvSpPr>
          <p:cNvPr id="33" name="TextBox 32"/>
          <p:cNvSpPr txBox="1">
            <a:spLocks/>
          </p:cNvSpPr>
          <p:nvPr/>
        </p:nvSpPr>
        <p:spPr>
          <a:xfrm>
            <a:off x="7259108" y="2086838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214</a:t>
            </a:r>
            <a:endParaRPr lang="hr-HR" sz="2400" dirty="0"/>
          </a:p>
        </p:txBody>
      </p:sp>
      <p:sp>
        <p:nvSpPr>
          <p:cNvPr id="34" name="TextBox 33"/>
          <p:cNvSpPr txBox="1">
            <a:spLocks/>
          </p:cNvSpPr>
          <p:nvPr/>
        </p:nvSpPr>
        <p:spPr>
          <a:xfrm>
            <a:off x="7259108" y="2525840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1 137</a:t>
            </a:r>
            <a:endParaRPr lang="hr-HR" sz="2400" dirty="0"/>
          </a:p>
        </p:txBody>
      </p:sp>
      <p:sp>
        <p:nvSpPr>
          <p:cNvPr id="35" name="TextBox 34"/>
          <p:cNvSpPr txBox="1">
            <a:spLocks/>
          </p:cNvSpPr>
          <p:nvPr/>
        </p:nvSpPr>
        <p:spPr>
          <a:xfrm>
            <a:off x="7259108" y="2964842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683</a:t>
            </a:r>
            <a:endParaRPr lang="hr-HR" sz="2400" dirty="0"/>
          </a:p>
        </p:txBody>
      </p:sp>
      <p:sp>
        <p:nvSpPr>
          <p:cNvPr id="36" name="TextBox 35"/>
          <p:cNvSpPr txBox="1">
            <a:spLocks/>
          </p:cNvSpPr>
          <p:nvPr/>
        </p:nvSpPr>
        <p:spPr>
          <a:xfrm>
            <a:off x="7259108" y="3403844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2 648</a:t>
            </a:r>
            <a:endParaRPr lang="hr-HR" sz="2400" dirty="0"/>
          </a:p>
        </p:txBody>
      </p:sp>
      <p:sp>
        <p:nvSpPr>
          <p:cNvPr id="37" name="TextBox 36"/>
          <p:cNvSpPr txBox="1">
            <a:spLocks/>
          </p:cNvSpPr>
          <p:nvPr/>
        </p:nvSpPr>
        <p:spPr>
          <a:xfrm>
            <a:off x="7259108" y="3842846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34</a:t>
            </a:r>
            <a:endParaRPr lang="hr-HR" sz="2400" dirty="0"/>
          </a:p>
        </p:txBody>
      </p:sp>
      <p:sp>
        <p:nvSpPr>
          <p:cNvPr id="38" name="TextBox 37"/>
          <p:cNvSpPr txBox="1">
            <a:spLocks/>
          </p:cNvSpPr>
          <p:nvPr/>
        </p:nvSpPr>
        <p:spPr>
          <a:xfrm>
            <a:off x="7259108" y="4281849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170</a:t>
            </a:r>
            <a:endParaRPr lang="hr-H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21608" y="292346"/>
            <a:ext cx="7606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sz="2400" dirty="0"/>
              <a:t>Je li </a:t>
            </a:r>
            <a:r>
              <a:rPr lang="hr-HR" sz="2400" dirty="0" smtClean="0"/>
              <a:t>razlika </a:t>
            </a:r>
            <a:r>
              <a:rPr lang="hr-HR" sz="2400" dirty="0"/>
              <a:t>dva prirodna broja uvijek prirodan broj?</a:t>
            </a:r>
          </a:p>
        </p:txBody>
      </p:sp>
    </p:spTree>
    <p:extLst>
      <p:ext uri="{BB962C8B-B14F-4D97-AF65-F5344CB8AC3E}">
        <p14:creationId xmlns:p14="http://schemas.microsoft.com/office/powerpoint/2010/main" xmlns="" val="395491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6070672"/>
              </p:ext>
            </p:extLst>
          </p:nvPr>
        </p:nvGraphicFramePr>
        <p:xfrm>
          <a:off x="361985" y="1170351"/>
          <a:ext cx="8159164" cy="3587176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323834"/>
                <a:gridCol w="1323834"/>
                <a:gridCol w="1378681"/>
                <a:gridCol w="1377605"/>
                <a:gridCol w="1377605"/>
                <a:gridCol w="1377605"/>
              </a:tblGrid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3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4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5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6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</a:t>
                      </a:r>
                      <a:r>
                        <a:rPr lang="hr-HR" sz="2400" dirty="0">
                          <a:effectLst/>
                        </a:rPr>
                        <a:t> + </a:t>
                      </a:r>
                      <a:r>
                        <a:rPr lang="hr-HR" sz="2400" i="1" dirty="0">
                          <a:effectLst/>
                        </a:rPr>
                        <a:t>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 - 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b</a:t>
                      </a:r>
                      <a:r>
                        <a:rPr lang="hr-HR" sz="2400" dirty="0">
                          <a:effectLst/>
                        </a:rPr>
                        <a:t> + </a:t>
                      </a:r>
                      <a:r>
                        <a:rPr lang="hr-HR" sz="2400" i="1" dirty="0">
                          <a:effectLst/>
                        </a:rPr>
                        <a:t>a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1 125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</a:rPr>
                        <a:t> </a:t>
                      </a:r>
                      <a:endParaRPr lang="hr-H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1 426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1 222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TextBox 12"/>
          <p:cNvSpPr txBox="1">
            <a:spLocks/>
          </p:cNvSpPr>
          <p:nvPr/>
        </p:nvSpPr>
        <p:spPr>
          <a:xfrm>
            <a:off x="4548385" y="2093843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214</a:t>
            </a:r>
            <a:endParaRPr lang="hr-H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838655" y="2093843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136</a:t>
            </a:r>
            <a:endParaRPr lang="hr-HR" sz="2400" dirty="0"/>
          </a:p>
        </p:txBody>
      </p:sp>
      <p:sp>
        <p:nvSpPr>
          <p:cNvPr id="18" name="TextBox 17"/>
          <p:cNvSpPr txBox="1">
            <a:spLocks/>
          </p:cNvSpPr>
          <p:nvPr/>
        </p:nvSpPr>
        <p:spPr>
          <a:xfrm>
            <a:off x="4548385" y="2532845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1 137</a:t>
            </a:r>
            <a:endParaRPr lang="hr-H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838655" y="2532845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1 113</a:t>
            </a:r>
            <a:endParaRPr lang="hr-HR" sz="2400" dirty="0"/>
          </a:p>
        </p:txBody>
      </p:sp>
      <p:sp>
        <p:nvSpPr>
          <p:cNvPr id="21" name="TextBox 20"/>
          <p:cNvSpPr txBox="1">
            <a:spLocks/>
          </p:cNvSpPr>
          <p:nvPr/>
        </p:nvSpPr>
        <p:spPr>
          <a:xfrm>
            <a:off x="4548385" y="2971847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683</a:t>
            </a:r>
            <a:endParaRPr lang="hr-HR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838655" y="2971847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487</a:t>
            </a:r>
            <a:endParaRPr lang="hr-HR" sz="2400" dirty="0"/>
          </a:p>
        </p:txBody>
      </p:sp>
      <p:sp>
        <p:nvSpPr>
          <p:cNvPr id="24" name="TextBox 23"/>
          <p:cNvSpPr txBox="1">
            <a:spLocks/>
          </p:cNvSpPr>
          <p:nvPr/>
        </p:nvSpPr>
        <p:spPr>
          <a:xfrm>
            <a:off x="4548385" y="3410849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2 648</a:t>
            </a:r>
            <a:endParaRPr lang="hr-HR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838655" y="3410849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204</a:t>
            </a:r>
            <a:endParaRPr lang="hr-HR" sz="2400" dirty="0"/>
          </a:p>
        </p:txBody>
      </p:sp>
      <p:sp>
        <p:nvSpPr>
          <p:cNvPr id="27" name="TextBox 26"/>
          <p:cNvSpPr txBox="1">
            <a:spLocks/>
          </p:cNvSpPr>
          <p:nvPr/>
        </p:nvSpPr>
        <p:spPr>
          <a:xfrm>
            <a:off x="4548385" y="3849851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34</a:t>
            </a:r>
            <a:endParaRPr lang="hr-HR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838655" y="3849851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0</a:t>
            </a:r>
            <a:endParaRPr lang="hr-HR" sz="2400" dirty="0"/>
          </a:p>
        </p:txBody>
      </p:sp>
      <p:sp>
        <p:nvSpPr>
          <p:cNvPr id="30" name="TextBox 29"/>
          <p:cNvSpPr txBox="1">
            <a:spLocks/>
          </p:cNvSpPr>
          <p:nvPr/>
        </p:nvSpPr>
        <p:spPr>
          <a:xfrm>
            <a:off x="4548385" y="4288854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170</a:t>
            </a:r>
            <a:endParaRPr lang="hr-HR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838655" y="4288854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114</a:t>
            </a:r>
            <a:endParaRPr lang="hr-HR" sz="2400" dirty="0"/>
          </a:p>
        </p:txBody>
      </p:sp>
      <p:sp>
        <p:nvSpPr>
          <p:cNvPr id="33" name="TextBox 32"/>
          <p:cNvSpPr txBox="1">
            <a:spLocks/>
          </p:cNvSpPr>
          <p:nvPr/>
        </p:nvSpPr>
        <p:spPr>
          <a:xfrm>
            <a:off x="7259108" y="2086838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214</a:t>
            </a:r>
            <a:endParaRPr lang="hr-HR" sz="2400" dirty="0"/>
          </a:p>
        </p:txBody>
      </p:sp>
      <p:sp>
        <p:nvSpPr>
          <p:cNvPr id="34" name="TextBox 33"/>
          <p:cNvSpPr txBox="1">
            <a:spLocks/>
          </p:cNvSpPr>
          <p:nvPr/>
        </p:nvSpPr>
        <p:spPr>
          <a:xfrm>
            <a:off x="7259108" y="2525840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1 137</a:t>
            </a:r>
            <a:endParaRPr lang="hr-HR" sz="2400" dirty="0"/>
          </a:p>
        </p:txBody>
      </p:sp>
      <p:sp>
        <p:nvSpPr>
          <p:cNvPr id="35" name="TextBox 34"/>
          <p:cNvSpPr txBox="1">
            <a:spLocks/>
          </p:cNvSpPr>
          <p:nvPr/>
        </p:nvSpPr>
        <p:spPr>
          <a:xfrm>
            <a:off x="7259108" y="2964842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683</a:t>
            </a:r>
            <a:endParaRPr lang="hr-HR" sz="2400" dirty="0"/>
          </a:p>
        </p:txBody>
      </p:sp>
      <p:sp>
        <p:nvSpPr>
          <p:cNvPr id="36" name="TextBox 35"/>
          <p:cNvSpPr txBox="1">
            <a:spLocks/>
          </p:cNvSpPr>
          <p:nvPr/>
        </p:nvSpPr>
        <p:spPr>
          <a:xfrm>
            <a:off x="7259108" y="3403844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2 648</a:t>
            </a:r>
            <a:endParaRPr lang="hr-HR" sz="2400" dirty="0"/>
          </a:p>
        </p:txBody>
      </p:sp>
      <p:sp>
        <p:nvSpPr>
          <p:cNvPr id="37" name="TextBox 36"/>
          <p:cNvSpPr txBox="1">
            <a:spLocks/>
          </p:cNvSpPr>
          <p:nvPr/>
        </p:nvSpPr>
        <p:spPr>
          <a:xfrm>
            <a:off x="7259108" y="3842846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34</a:t>
            </a:r>
            <a:endParaRPr lang="hr-HR" sz="2400" dirty="0"/>
          </a:p>
        </p:txBody>
      </p:sp>
      <p:sp>
        <p:nvSpPr>
          <p:cNvPr id="38" name="TextBox 37"/>
          <p:cNvSpPr txBox="1">
            <a:spLocks/>
          </p:cNvSpPr>
          <p:nvPr/>
        </p:nvSpPr>
        <p:spPr>
          <a:xfrm>
            <a:off x="7259108" y="4281849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170</a:t>
            </a:r>
            <a:endParaRPr lang="hr-H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21608" y="292346"/>
            <a:ext cx="7606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sz="2400" dirty="0"/>
              <a:t>Je li </a:t>
            </a:r>
            <a:r>
              <a:rPr lang="hr-HR" sz="2400" dirty="0" smtClean="0"/>
              <a:t>razlika </a:t>
            </a:r>
            <a:r>
              <a:rPr lang="hr-HR" sz="2400" dirty="0"/>
              <a:t>dva prirodna broja uvijek prirodan broj?</a:t>
            </a:r>
          </a:p>
        </p:txBody>
      </p:sp>
    </p:spTree>
    <p:extLst>
      <p:ext uri="{BB962C8B-B14F-4D97-AF65-F5344CB8AC3E}">
        <p14:creationId xmlns:p14="http://schemas.microsoft.com/office/powerpoint/2010/main" xmlns="" val="2950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2466993"/>
              </p:ext>
            </p:extLst>
          </p:nvPr>
        </p:nvGraphicFramePr>
        <p:xfrm>
          <a:off x="468803" y="1157099"/>
          <a:ext cx="8159164" cy="3587176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323834"/>
                <a:gridCol w="1323834"/>
                <a:gridCol w="1378681"/>
                <a:gridCol w="1377605"/>
                <a:gridCol w="1377605"/>
                <a:gridCol w="1377605"/>
              </a:tblGrid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3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4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5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6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</a:t>
                      </a:r>
                      <a:r>
                        <a:rPr lang="hr-HR" sz="2400" dirty="0">
                          <a:effectLst/>
                        </a:rPr>
                        <a:t> + </a:t>
                      </a:r>
                      <a:r>
                        <a:rPr lang="hr-HR" sz="2400" i="1" dirty="0">
                          <a:effectLst/>
                        </a:rPr>
                        <a:t>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 - 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b</a:t>
                      </a:r>
                      <a:r>
                        <a:rPr lang="hr-HR" sz="2400" dirty="0">
                          <a:effectLst/>
                        </a:rPr>
                        <a:t> + </a:t>
                      </a:r>
                      <a:r>
                        <a:rPr lang="hr-HR" sz="2400" i="1" dirty="0">
                          <a:effectLst/>
                        </a:rPr>
                        <a:t>a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1 125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1 426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1 222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12"/>
          <p:cNvSpPr txBox="1">
            <a:spLocks/>
          </p:cNvSpPr>
          <p:nvPr/>
        </p:nvSpPr>
        <p:spPr>
          <a:xfrm>
            <a:off x="4655203" y="2080591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214</a:t>
            </a:r>
            <a:endParaRPr lang="hr-H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945473" y="2080591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136</a:t>
            </a:r>
            <a:endParaRPr lang="hr-HR" sz="2400" dirty="0"/>
          </a:p>
        </p:txBody>
      </p:sp>
      <p:sp>
        <p:nvSpPr>
          <p:cNvPr id="18" name="TextBox 17"/>
          <p:cNvSpPr txBox="1">
            <a:spLocks/>
          </p:cNvSpPr>
          <p:nvPr/>
        </p:nvSpPr>
        <p:spPr>
          <a:xfrm>
            <a:off x="4655203" y="2519593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1 137</a:t>
            </a:r>
            <a:endParaRPr lang="hr-H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945473" y="2519593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1 113</a:t>
            </a:r>
            <a:endParaRPr lang="hr-HR" sz="2400" dirty="0"/>
          </a:p>
        </p:txBody>
      </p:sp>
      <p:sp>
        <p:nvSpPr>
          <p:cNvPr id="21" name="TextBox 20"/>
          <p:cNvSpPr txBox="1">
            <a:spLocks/>
          </p:cNvSpPr>
          <p:nvPr/>
        </p:nvSpPr>
        <p:spPr>
          <a:xfrm>
            <a:off x="4655203" y="2958595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683</a:t>
            </a:r>
            <a:endParaRPr lang="hr-HR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945473" y="2958595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487</a:t>
            </a:r>
            <a:endParaRPr lang="hr-HR" sz="2400" dirty="0"/>
          </a:p>
        </p:txBody>
      </p:sp>
      <p:sp>
        <p:nvSpPr>
          <p:cNvPr id="24" name="TextBox 23"/>
          <p:cNvSpPr txBox="1">
            <a:spLocks/>
          </p:cNvSpPr>
          <p:nvPr/>
        </p:nvSpPr>
        <p:spPr>
          <a:xfrm>
            <a:off x="4655203" y="3397597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2 648</a:t>
            </a:r>
            <a:endParaRPr lang="hr-HR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945473" y="3397597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204</a:t>
            </a:r>
            <a:endParaRPr lang="hr-HR" sz="2400" dirty="0"/>
          </a:p>
        </p:txBody>
      </p:sp>
      <p:sp>
        <p:nvSpPr>
          <p:cNvPr id="27" name="TextBox 26"/>
          <p:cNvSpPr txBox="1">
            <a:spLocks/>
          </p:cNvSpPr>
          <p:nvPr/>
        </p:nvSpPr>
        <p:spPr>
          <a:xfrm>
            <a:off x="4655203" y="3836599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34</a:t>
            </a:r>
            <a:endParaRPr lang="hr-HR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945473" y="3836599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0</a:t>
            </a:r>
            <a:endParaRPr lang="hr-HR" sz="2400" dirty="0"/>
          </a:p>
        </p:txBody>
      </p:sp>
      <p:sp>
        <p:nvSpPr>
          <p:cNvPr id="30" name="TextBox 29"/>
          <p:cNvSpPr txBox="1">
            <a:spLocks/>
          </p:cNvSpPr>
          <p:nvPr/>
        </p:nvSpPr>
        <p:spPr>
          <a:xfrm>
            <a:off x="4655203" y="4275602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170</a:t>
            </a:r>
            <a:endParaRPr lang="hr-HR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945473" y="4275602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114</a:t>
            </a:r>
            <a:endParaRPr lang="hr-HR" sz="2400" dirty="0"/>
          </a:p>
        </p:txBody>
      </p:sp>
      <p:sp>
        <p:nvSpPr>
          <p:cNvPr id="33" name="TextBox 32"/>
          <p:cNvSpPr txBox="1">
            <a:spLocks/>
          </p:cNvSpPr>
          <p:nvPr/>
        </p:nvSpPr>
        <p:spPr>
          <a:xfrm>
            <a:off x="7365926" y="2073586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214</a:t>
            </a:r>
            <a:endParaRPr lang="hr-HR" sz="2400" dirty="0"/>
          </a:p>
        </p:txBody>
      </p:sp>
      <p:sp>
        <p:nvSpPr>
          <p:cNvPr id="34" name="TextBox 33"/>
          <p:cNvSpPr txBox="1">
            <a:spLocks/>
          </p:cNvSpPr>
          <p:nvPr/>
        </p:nvSpPr>
        <p:spPr>
          <a:xfrm>
            <a:off x="7365926" y="2512588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1 137</a:t>
            </a:r>
            <a:endParaRPr lang="hr-HR" sz="2400" dirty="0"/>
          </a:p>
        </p:txBody>
      </p:sp>
      <p:sp>
        <p:nvSpPr>
          <p:cNvPr id="35" name="TextBox 34"/>
          <p:cNvSpPr txBox="1">
            <a:spLocks/>
          </p:cNvSpPr>
          <p:nvPr/>
        </p:nvSpPr>
        <p:spPr>
          <a:xfrm>
            <a:off x="7365926" y="2951590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683</a:t>
            </a:r>
            <a:endParaRPr lang="hr-HR" sz="2400" dirty="0"/>
          </a:p>
        </p:txBody>
      </p:sp>
      <p:sp>
        <p:nvSpPr>
          <p:cNvPr id="36" name="TextBox 35"/>
          <p:cNvSpPr txBox="1">
            <a:spLocks/>
          </p:cNvSpPr>
          <p:nvPr/>
        </p:nvSpPr>
        <p:spPr>
          <a:xfrm>
            <a:off x="7365926" y="3390592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2 648</a:t>
            </a:r>
            <a:endParaRPr lang="hr-HR" sz="2400" dirty="0"/>
          </a:p>
        </p:txBody>
      </p:sp>
      <p:sp>
        <p:nvSpPr>
          <p:cNvPr id="37" name="TextBox 36"/>
          <p:cNvSpPr txBox="1">
            <a:spLocks/>
          </p:cNvSpPr>
          <p:nvPr/>
        </p:nvSpPr>
        <p:spPr>
          <a:xfrm>
            <a:off x="7365926" y="3829594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34</a:t>
            </a:r>
            <a:endParaRPr lang="hr-HR" sz="2400" dirty="0"/>
          </a:p>
        </p:txBody>
      </p:sp>
      <p:sp>
        <p:nvSpPr>
          <p:cNvPr id="38" name="TextBox 37"/>
          <p:cNvSpPr txBox="1">
            <a:spLocks/>
          </p:cNvSpPr>
          <p:nvPr/>
        </p:nvSpPr>
        <p:spPr>
          <a:xfrm>
            <a:off x="7365926" y="4268597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170</a:t>
            </a:r>
            <a:endParaRPr lang="hr-H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831377" y="342554"/>
            <a:ext cx="3488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Usporedi 4. i 5. stupac.  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xmlns="" val="219864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52571268"/>
              </p:ext>
            </p:extLst>
          </p:nvPr>
        </p:nvGraphicFramePr>
        <p:xfrm>
          <a:off x="428246" y="1183603"/>
          <a:ext cx="8159164" cy="3587176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323834"/>
                <a:gridCol w="1323834"/>
                <a:gridCol w="1378681"/>
                <a:gridCol w="1377605"/>
                <a:gridCol w="1377605"/>
                <a:gridCol w="1377605"/>
              </a:tblGrid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2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3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4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2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5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6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27843"/>
                      </a:srgbClr>
                    </a:solidFill>
                  </a:tcPr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</a:t>
                      </a:r>
                      <a:r>
                        <a:rPr lang="hr-HR" sz="2400" dirty="0">
                          <a:effectLst/>
                        </a:rPr>
                        <a:t> + </a:t>
                      </a:r>
                      <a:r>
                        <a:rPr lang="hr-HR" sz="2400" i="1" dirty="0">
                          <a:effectLst/>
                        </a:rPr>
                        <a:t>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2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070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a - b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i="1" dirty="0">
                          <a:effectLst/>
                        </a:rPr>
                        <a:t>b</a:t>
                      </a:r>
                      <a:r>
                        <a:rPr lang="hr-HR" sz="2400" dirty="0">
                          <a:effectLst/>
                        </a:rPr>
                        <a:t> + </a:t>
                      </a:r>
                      <a:r>
                        <a:rPr lang="hr-HR" sz="2400" i="1" dirty="0">
                          <a:effectLst/>
                        </a:rPr>
                        <a:t>a</a:t>
                      </a:r>
                      <a:endParaRPr lang="hr-HR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27843"/>
                      </a:srgbClr>
                    </a:solidFill>
                  </a:tcPr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2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27843"/>
                      </a:srgbClr>
                    </a:solidFill>
                  </a:tcPr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1 125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2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27843"/>
                      </a:srgbClr>
                    </a:solidFill>
                  </a:tcPr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2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27843"/>
                      </a:srgbClr>
                    </a:solidFill>
                  </a:tcPr>
                </a:tc>
              </a:tr>
              <a:tr h="43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1 426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1 222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2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27843"/>
                      </a:srgbClr>
                    </a:solidFill>
                  </a:tcPr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2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27843"/>
                      </a:srgbClr>
                    </a:solidFill>
                  </a:tcPr>
                </a:tc>
              </a:tr>
              <a:tr h="46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>
                        <a:alpha val="2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 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B0F0">
                        <a:alpha val="27843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>
            <a:spLocks/>
          </p:cNvSpPr>
          <p:nvPr/>
        </p:nvSpPr>
        <p:spPr>
          <a:xfrm>
            <a:off x="4614646" y="2107095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214</a:t>
            </a:r>
            <a:endParaRPr lang="hr-HR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904916" y="2107095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136</a:t>
            </a:r>
            <a:endParaRPr lang="hr-HR" sz="2400" dirty="0"/>
          </a:p>
        </p:txBody>
      </p:sp>
      <p:sp>
        <p:nvSpPr>
          <p:cNvPr id="18" name="TextBox 17"/>
          <p:cNvSpPr txBox="1">
            <a:spLocks/>
          </p:cNvSpPr>
          <p:nvPr/>
        </p:nvSpPr>
        <p:spPr>
          <a:xfrm>
            <a:off x="4614646" y="2546097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1 137</a:t>
            </a:r>
            <a:endParaRPr lang="hr-H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904916" y="2546097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1 113</a:t>
            </a:r>
            <a:endParaRPr lang="hr-HR" sz="2400" dirty="0"/>
          </a:p>
        </p:txBody>
      </p:sp>
      <p:sp>
        <p:nvSpPr>
          <p:cNvPr id="21" name="TextBox 20"/>
          <p:cNvSpPr txBox="1">
            <a:spLocks/>
          </p:cNvSpPr>
          <p:nvPr/>
        </p:nvSpPr>
        <p:spPr>
          <a:xfrm>
            <a:off x="4614646" y="2985099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683</a:t>
            </a:r>
            <a:endParaRPr lang="hr-HR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904916" y="2985099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487</a:t>
            </a:r>
            <a:endParaRPr lang="hr-HR" sz="2400" dirty="0"/>
          </a:p>
        </p:txBody>
      </p:sp>
      <p:sp>
        <p:nvSpPr>
          <p:cNvPr id="24" name="TextBox 23"/>
          <p:cNvSpPr txBox="1">
            <a:spLocks/>
          </p:cNvSpPr>
          <p:nvPr/>
        </p:nvSpPr>
        <p:spPr>
          <a:xfrm>
            <a:off x="4614646" y="3424101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2 648</a:t>
            </a:r>
            <a:endParaRPr lang="hr-HR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904916" y="3424101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204</a:t>
            </a:r>
            <a:endParaRPr lang="hr-HR" sz="2400" dirty="0"/>
          </a:p>
        </p:txBody>
      </p:sp>
      <p:sp>
        <p:nvSpPr>
          <p:cNvPr id="27" name="TextBox 26"/>
          <p:cNvSpPr txBox="1">
            <a:spLocks/>
          </p:cNvSpPr>
          <p:nvPr/>
        </p:nvSpPr>
        <p:spPr>
          <a:xfrm>
            <a:off x="4614646" y="3863103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34</a:t>
            </a:r>
            <a:endParaRPr lang="hr-HR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904916" y="3863103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0</a:t>
            </a:r>
            <a:endParaRPr lang="hr-HR" sz="2400" dirty="0"/>
          </a:p>
        </p:txBody>
      </p:sp>
      <p:sp>
        <p:nvSpPr>
          <p:cNvPr id="30" name="TextBox 29"/>
          <p:cNvSpPr txBox="1">
            <a:spLocks/>
          </p:cNvSpPr>
          <p:nvPr/>
        </p:nvSpPr>
        <p:spPr>
          <a:xfrm>
            <a:off x="4614646" y="4302106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170</a:t>
            </a:r>
            <a:endParaRPr lang="hr-HR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904916" y="4302106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114</a:t>
            </a:r>
            <a:endParaRPr lang="hr-HR" sz="2400" dirty="0"/>
          </a:p>
        </p:txBody>
      </p:sp>
      <p:sp>
        <p:nvSpPr>
          <p:cNvPr id="33" name="TextBox 32"/>
          <p:cNvSpPr txBox="1">
            <a:spLocks/>
          </p:cNvSpPr>
          <p:nvPr/>
        </p:nvSpPr>
        <p:spPr>
          <a:xfrm>
            <a:off x="7325369" y="2100090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214</a:t>
            </a:r>
            <a:endParaRPr lang="hr-HR" sz="2400" dirty="0"/>
          </a:p>
        </p:txBody>
      </p:sp>
      <p:sp>
        <p:nvSpPr>
          <p:cNvPr id="34" name="TextBox 33"/>
          <p:cNvSpPr txBox="1">
            <a:spLocks/>
          </p:cNvSpPr>
          <p:nvPr/>
        </p:nvSpPr>
        <p:spPr>
          <a:xfrm>
            <a:off x="7325369" y="2539092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1 137</a:t>
            </a:r>
            <a:endParaRPr lang="hr-HR" sz="2400" dirty="0"/>
          </a:p>
        </p:txBody>
      </p:sp>
      <p:sp>
        <p:nvSpPr>
          <p:cNvPr id="35" name="TextBox 34"/>
          <p:cNvSpPr txBox="1">
            <a:spLocks/>
          </p:cNvSpPr>
          <p:nvPr/>
        </p:nvSpPr>
        <p:spPr>
          <a:xfrm>
            <a:off x="7325369" y="2978094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683</a:t>
            </a:r>
            <a:endParaRPr lang="hr-HR" sz="2400" dirty="0"/>
          </a:p>
        </p:txBody>
      </p:sp>
      <p:sp>
        <p:nvSpPr>
          <p:cNvPr id="36" name="TextBox 35"/>
          <p:cNvSpPr txBox="1">
            <a:spLocks/>
          </p:cNvSpPr>
          <p:nvPr/>
        </p:nvSpPr>
        <p:spPr>
          <a:xfrm>
            <a:off x="7325369" y="3417096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2 648</a:t>
            </a:r>
            <a:endParaRPr lang="hr-HR" sz="2400" dirty="0"/>
          </a:p>
        </p:txBody>
      </p:sp>
      <p:sp>
        <p:nvSpPr>
          <p:cNvPr id="37" name="TextBox 36"/>
          <p:cNvSpPr txBox="1">
            <a:spLocks/>
          </p:cNvSpPr>
          <p:nvPr/>
        </p:nvSpPr>
        <p:spPr>
          <a:xfrm>
            <a:off x="7325369" y="3856098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34</a:t>
            </a:r>
            <a:endParaRPr lang="hr-HR" sz="2400" dirty="0"/>
          </a:p>
        </p:txBody>
      </p:sp>
      <p:sp>
        <p:nvSpPr>
          <p:cNvPr id="38" name="TextBox 37"/>
          <p:cNvSpPr txBox="1">
            <a:spLocks/>
          </p:cNvSpPr>
          <p:nvPr/>
        </p:nvSpPr>
        <p:spPr>
          <a:xfrm>
            <a:off x="7325369" y="4295101"/>
            <a:ext cx="10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170</a:t>
            </a:r>
            <a:endParaRPr lang="hr-H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28246" y="271605"/>
            <a:ext cx="4956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Usporedi 4. i 6. stupac.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xmlns="" val="183690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1_7_svojstva_zbrajanj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1_7_svojstva_zbrajanja</Template>
  <TotalTime>0</TotalTime>
  <Words>992</Words>
  <Application>Microsoft Office PowerPoint</Application>
  <PresentationFormat>On-screen Show (4:3)</PresentationFormat>
  <Paragraphs>863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1_7_svojstva_zbrajanja</vt:lpstr>
      <vt:lpstr>1.7. SVOJSTVA ZBRAJANJA BROJEVA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1.7. SVOJSTVA ZBRAJANJA BROJEVA</dc:title>
  <dc:creator>sk-ssijan</dc:creator>
  <cp:lastModifiedBy>sk-ssijan</cp:lastModifiedBy>
  <cp:revision>1</cp:revision>
  <dcterms:created xsi:type="dcterms:W3CDTF">2021-11-26T08:26:51Z</dcterms:created>
  <dcterms:modified xsi:type="dcterms:W3CDTF">2021-11-26T08:27:12Z</dcterms:modified>
</cp:coreProperties>
</file>