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1"/>
  </p:notesMasterIdLst>
  <p:sldIdLst>
    <p:sldId id="266" r:id="rId2"/>
    <p:sldId id="296" r:id="rId3"/>
    <p:sldId id="322" r:id="rId4"/>
    <p:sldId id="323" r:id="rId5"/>
    <p:sldId id="324" r:id="rId6"/>
    <p:sldId id="325" r:id="rId7"/>
    <p:sldId id="326" r:id="rId8"/>
    <p:sldId id="327" r:id="rId9"/>
    <p:sldId id="328" r:id="rId10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29" userDrawn="1">
          <p15:clr>
            <a:srgbClr val="A4A3A4"/>
          </p15:clr>
        </p15:guide>
        <p15:guide id="2" pos="2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B0F0"/>
    <a:srgbClr val="000000"/>
    <a:srgbClr val="EC20C5"/>
    <a:srgbClr val="E824BE"/>
    <a:srgbClr val="92D050"/>
    <a:srgbClr val="FFFF00"/>
    <a:srgbClr val="385D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1" d="100"/>
          <a:sy n="51" d="100"/>
        </p:scale>
        <p:origin x="-1354" y="-72"/>
      </p:cViewPr>
      <p:guideLst>
        <p:guide orient="horz" pos="3929"/>
        <p:guide pos="2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C789-F686-4360-BE55-04FA0F2B47BC}" type="datetimeFigureOut">
              <a:rPr lang="hr-HR" smtClean="0"/>
              <a:pPr/>
              <a:t>26.11.2021.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123C9-ED0C-40D5-9738-5839485B71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7883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24540" y="730102"/>
            <a:ext cx="7772400" cy="783011"/>
          </a:xfrm>
        </p:spPr>
        <p:txBody>
          <a:bodyPr/>
          <a:lstStyle>
            <a:lvl1pPr marL="540000" algn="ctr">
              <a:defRPr sz="2000" b="1" baseline="0">
                <a:solidFill>
                  <a:schemeClr val="tx1"/>
                </a:solidFill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552700"/>
            <a:ext cx="6400800" cy="1752600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71B5E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2A234-5173-44E3-B1B3-BE30288A2A83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20B91A5-356B-4216-BC26-1A558D37C2A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8855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0E56-199B-43B9-BBF6-3C3D9129F604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CAFC7-18AD-4338-B973-C6C113D124B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48831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C901-9DAD-46DA-A244-4B0587234ECE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8F58B-D58D-4564-8C5B-2210083D8D2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374690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C676A-8D13-464F-8569-9EA90ABF78C2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E2138-3B29-4860-9172-4CB556D91FF4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358098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A9DF-33A3-43B9-88AE-F8A0B37E3BCC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5B3A-17FC-48FD-9DD6-2A47E1A5FD1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140328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DB8CA-5B93-45CF-A62F-A6B48C8471F7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7CA61-A05D-46B9-9418-63C0D57F08F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71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9F30-51F0-44C3-B02C-DD71C587AC7A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84F56-AEE7-4BB2-A8EE-DCB752503E8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138235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B906C-D216-466F-8DDA-44F169B7FBCC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4A416-E135-4F71-A1C1-C1FF005501C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134378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8E06D-37BE-4BCC-B6B6-CC2441B6BE9D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74ECA8-622A-434A-9850-E234D8C109D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060" y="6252639"/>
            <a:ext cx="2884968" cy="6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3194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C835-2582-48C1-B76A-B639CA6DAAD7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5A10C-FCD2-41D1-A329-598831976D4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6541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72BB5-FCA8-4C82-A7FD-F179E2122F4B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89C54-256D-4DE8-A59F-4BBEC4B401A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3453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6F5B9E-CBBF-450F-A6E1-2F99B3D7F485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5946B49A-2A7F-45AE-8925-F5885483549D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58775"/>
            <a:r>
              <a:rPr lang="hr-HR" altLang="sr-Latn-RS" dirty="0" smtClean="0"/>
              <a:t>1.7. SVOJSTVA ZBRAJANJA BROJEVA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1600" y="1989138"/>
            <a:ext cx="6400800" cy="2879725"/>
          </a:xfrm>
        </p:spPr>
        <p:txBody>
          <a:bodyPr/>
          <a:lstStyle/>
          <a:p>
            <a:r>
              <a:rPr lang="hr-HR" altLang="sr-Latn-RS" dirty="0" smtClean="0"/>
              <a:t>Primjena svojstava zbrajanja brojeva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3054" y="819848"/>
            <a:ext cx="7433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Brojevi koje zbrajamo zovu se</a:t>
            </a:r>
          </a:p>
          <a:p>
            <a:r>
              <a:rPr lang="hr-HR" sz="2800" dirty="0" smtClean="0"/>
              <a:t>Rezultat zbrajanja zove</a:t>
            </a:r>
            <a:endParaRPr lang="hr-HR" sz="2800" b="1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3343" y="794930"/>
            <a:ext cx="2039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srgbClr val="FF0000"/>
                </a:solidFill>
              </a:rPr>
              <a:t>pribrojnici</a:t>
            </a:r>
            <a:r>
              <a:rPr lang="hr-HR" sz="2800" dirty="0" smtClean="0"/>
              <a:t>.</a:t>
            </a:r>
            <a:endParaRPr lang="hr-HR" sz="2800" dirty="0"/>
          </a:p>
        </p:txBody>
      </p:sp>
      <p:sp>
        <p:nvSpPr>
          <p:cNvPr id="18" name="Rectangle 17"/>
          <p:cNvSpPr/>
          <p:nvPr/>
        </p:nvSpPr>
        <p:spPr>
          <a:xfrm>
            <a:off x="4408708" y="1228553"/>
            <a:ext cx="2577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srgbClr val="0070C0"/>
                </a:solidFill>
              </a:rPr>
              <a:t>zbroj ili suma.</a:t>
            </a:r>
            <a:endParaRPr lang="hr-HR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5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869" y="2796211"/>
            <a:ext cx="811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Združimo li pribrojnike zagradama na bilo koji način pa ih zbrojimo, zbroj se neće promijeniti. </a:t>
            </a:r>
            <a:endParaRPr lang="hr-HR" sz="24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4313" y="3565677"/>
                <a:ext cx="8110330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svaka tri broja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, </a:t>
                </a:r>
                <a:r>
                  <a:rPr lang="hr-HR" sz="2400" i="1" dirty="0" smtClean="0"/>
                  <a:t>b, c</a:t>
                </a:r>
                <a:r>
                  <a:rPr lang="hr-HR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  <m:sub>
                        <m:r>
                          <a:rPr lang="hr-H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</a:p>
              <a:p>
                <a:pPr algn="ctr"/>
                <a:r>
                  <a:rPr lang="hr-HR" sz="2400" dirty="0"/>
                  <a:t>(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)</a:t>
                </a:r>
                <a:r>
                  <a:rPr lang="hr-HR" sz="2400" i="1" dirty="0" smtClean="0"/>
                  <a:t> + c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a + </a:t>
                </a:r>
                <a:r>
                  <a:rPr lang="hr-HR" sz="2400" dirty="0" smtClean="0"/>
                  <a:t>(</a:t>
                </a:r>
                <a:r>
                  <a:rPr lang="hr-HR" sz="2400" i="1" dirty="0" smtClean="0"/>
                  <a:t>b + c</a:t>
                </a:r>
                <a:r>
                  <a:rPr lang="hr-HR" sz="2400" dirty="0" smtClean="0"/>
                  <a:t>)</a:t>
                </a:r>
                <a:endParaRPr lang="hr-HR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3" y="3565677"/>
                <a:ext cx="8110330" cy="88261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690" b="-1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0935" y="2371231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ASOCIJATIVNOSTI (ZDRUŽIVANJE)</a:t>
            </a:r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869" y="820894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Ako pribrojnici zamjene mjesta zbroj se neće promijeniti. </a:t>
            </a:r>
            <a:endParaRPr lang="hr-HR" sz="24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84313" y="1194257"/>
                <a:ext cx="8110330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svaka dva broja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,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  <m:sub>
                        <m:r>
                          <a:rPr lang="hr-H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a.</a:t>
                </a:r>
                <a:endParaRPr lang="hr-HR" sz="2400" i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3" y="1194257"/>
                <a:ext cx="8110330" cy="51328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0935" y="419089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KOMUTATIVNOSTI (ZAMJENE)</a:t>
            </a:r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869" y="4898090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Dodamo li bilo kojem prirodnom broju 0, broj ostaje isti.</a:t>
            </a:r>
            <a:endParaRPr lang="hr-HR" sz="24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00935" y="5366139"/>
                <a:ext cx="8110330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svaki broja </a:t>
                </a:r>
                <a:r>
                  <a:rPr lang="hr-HR" sz="2400" i="1" dirty="0" smtClean="0"/>
                  <a:t>a</a:t>
                </a:r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  <m:sub>
                        <m:r>
                          <a:rPr lang="hr-H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</a:p>
              <a:p>
                <a:pPr algn="ctr"/>
                <a:r>
                  <a:rPr lang="hr-HR" sz="2400" i="1" dirty="0" smtClean="0"/>
                  <a:t>a</a:t>
                </a:r>
                <a:r>
                  <a:rPr lang="hr-HR" sz="2400" dirty="0" smtClean="0"/>
                  <a:t> + 0 = 0</a:t>
                </a:r>
                <a:r>
                  <a:rPr lang="hr-HR" sz="2400" i="1" dirty="0" smtClean="0"/>
                  <a:t> + a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a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35" y="5366139"/>
                <a:ext cx="8110330" cy="882614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690" b="-1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00935" y="4480002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NULE</a:t>
            </a:r>
            <a:endParaRPr lang="hr-H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93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85750" y="252621"/>
            <a:ext cx="8858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Prvo procjeni rezultat, a zatim izračunaj na najbrži mogući način: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95332" y="2895031"/>
            <a:ext cx="4458546" cy="113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400" dirty="0"/>
              <a:t> (2</a:t>
            </a:r>
            <a:r>
              <a:rPr lang="hr-HR" sz="2400" dirty="0">
                <a:solidFill>
                  <a:srgbClr val="FF0000"/>
                </a:solidFill>
              </a:rPr>
              <a:t>6</a:t>
            </a:r>
            <a:r>
              <a:rPr lang="hr-HR" sz="2400" dirty="0"/>
              <a:t> + 7</a:t>
            </a:r>
            <a:r>
              <a:rPr lang="hr-HR" sz="2400" dirty="0">
                <a:solidFill>
                  <a:srgbClr val="FF0000"/>
                </a:solidFill>
              </a:rPr>
              <a:t>4</a:t>
            </a:r>
            <a:r>
              <a:rPr lang="hr-HR" sz="2400" dirty="0"/>
              <a:t>) + (4</a:t>
            </a:r>
            <a:r>
              <a:rPr lang="hr-HR" sz="2400" dirty="0">
                <a:solidFill>
                  <a:schemeClr val="accent2"/>
                </a:solidFill>
              </a:rPr>
              <a:t>8</a:t>
            </a:r>
            <a:r>
              <a:rPr lang="hr-HR" sz="2400" dirty="0"/>
              <a:t> + 3</a:t>
            </a:r>
            <a:r>
              <a:rPr lang="hr-HR" sz="2400" dirty="0">
                <a:solidFill>
                  <a:schemeClr val="accent2"/>
                </a:solidFill>
              </a:rPr>
              <a:t>2</a:t>
            </a:r>
            <a:r>
              <a:rPr lang="hr-HR" sz="2400" dirty="0"/>
              <a:t>) =</a:t>
            </a:r>
          </a:p>
          <a:p>
            <a:pPr>
              <a:lnSpc>
                <a:spcPct val="150000"/>
              </a:lnSpc>
            </a:pPr>
            <a:r>
              <a:rPr lang="hr-HR" sz="2400" dirty="0" smtClean="0"/>
              <a:t> </a:t>
            </a:r>
            <a:r>
              <a:rPr lang="hr-HR" sz="2400" dirty="0"/>
              <a:t>100 + 80 = 180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5800" y="1543050"/>
            <a:ext cx="31341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/>
              <a:t>a)  26 + 48 + 74 + 32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21135" y="1517734"/>
            <a:ext cx="8311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700" dirty="0"/>
              <a:t>≈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5981" y="2054518"/>
            <a:ext cx="3639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 30 </a:t>
            </a:r>
            <a:r>
              <a:rPr lang="hr-HR" sz="2400" dirty="0"/>
              <a:t>+ 50 + 70 + 30 = 180 </a:t>
            </a:r>
          </a:p>
        </p:txBody>
      </p:sp>
    </p:spTree>
    <p:extLst>
      <p:ext uri="{BB962C8B-B14F-4D97-AF65-F5344CB8AC3E}">
        <p14:creationId xmlns="" xmlns:p14="http://schemas.microsoft.com/office/powerpoint/2010/main" val="376468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156784" y="3174723"/>
            <a:ext cx="4943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273 + 561 + 227 + 539 + 51 = 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155929" y="3678412"/>
            <a:ext cx="4980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>
                <a:solidFill>
                  <a:schemeClr val="accent2"/>
                </a:solidFill>
              </a:rPr>
              <a:t>27</a:t>
            </a:r>
            <a:r>
              <a:rPr lang="hr-HR" sz="2400" b="1" dirty="0">
                <a:solidFill>
                  <a:schemeClr val="accent2"/>
                </a:solidFill>
              </a:rPr>
              <a:t>3</a:t>
            </a:r>
            <a:r>
              <a:rPr lang="hr-HR" sz="2400" dirty="0"/>
              <a:t> + </a:t>
            </a:r>
            <a:r>
              <a:rPr lang="hr-HR" sz="2400" dirty="0">
                <a:solidFill>
                  <a:schemeClr val="accent1"/>
                </a:solidFill>
              </a:rPr>
              <a:t>56</a:t>
            </a:r>
            <a:r>
              <a:rPr lang="hr-HR" sz="2400" b="1" dirty="0">
                <a:solidFill>
                  <a:schemeClr val="accent1"/>
                </a:solidFill>
              </a:rPr>
              <a:t>1</a:t>
            </a:r>
            <a:r>
              <a:rPr lang="hr-HR" sz="2400" dirty="0"/>
              <a:t> + </a:t>
            </a:r>
            <a:r>
              <a:rPr lang="hr-HR" sz="2400" dirty="0">
                <a:solidFill>
                  <a:schemeClr val="accent2"/>
                </a:solidFill>
              </a:rPr>
              <a:t>22</a:t>
            </a:r>
            <a:r>
              <a:rPr lang="hr-HR" sz="2400" b="1" dirty="0">
                <a:solidFill>
                  <a:schemeClr val="accent2"/>
                </a:solidFill>
              </a:rPr>
              <a:t>7</a:t>
            </a:r>
            <a:r>
              <a:rPr lang="hr-HR" sz="2400" dirty="0"/>
              <a:t> + </a:t>
            </a:r>
            <a:r>
              <a:rPr lang="hr-HR" sz="2400" dirty="0">
                <a:solidFill>
                  <a:schemeClr val="accent1"/>
                </a:solidFill>
              </a:rPr>
              <a:t>53</a:t>
            </a:r>
            <a:r>
              <a:rPr lang="hr-HR" sz="2400" b="1" dirty="0">
                <a:solidFill>
                  <a:schemeClr val="accent1"/>
                </a:solidFill>
              </a:rPr>
              <a:t>9</a:t>
            </a:r>
            <a:r>
              <a:rPr lang="hr-HR" sz="2400" dirty="0"/>
              <a:t> + </a:t>
            </a:r>
            <a:r>
              <a:rPr lang="hr-HR" sz="2400" dirty="0" smtClean="0"/>
              <a:t>51</a:t>
            </a:r>
            <a:r>
              <a:rPr lang="hr-HR" sz="2400" dirty="0" smtClean="0">
                <a:solidFill>
                  <a:srgbClr val="FF0000"/>
                </a:solidFill>
              </a:rPr>
              <a:t> </a:t>
            </a:r>
            <a:r>
              <a:rPr lang="hr-HR" sz="2400" dirty="0"/>
              <a:t>=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155927" y="4182101"/>
            <a:ext cx="3737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>
                <a:solidFill>
                  <a:schemeClr val="accent2"/>
                </a:solidFill>
              </a:rPr>
              <a:t>500</a:t>
            </a:r>
            <a:r>
              <a:rPr lang="hr-HR" sz="2400" dirty="0"/>
              <a:t> + </a:t>
            </a:r>
            <a:r>
              <a:rPr lang="hr-HR" sz="2400" dirty="0">
                <a:solidFill>
                  <a:schemeClr val="accent1"/>
                </a:solidFill>
              </a:rPr>
              <a:t>1 100 </a:t>
            </a:r>
            <a:r>
              <a:rPr lang="hr-HR" sz="2400" dirty="0"/>
              <a:t>+ </a:t>
            </a:r>
            <a:r>
              <a:rPr lang="hr-HR" sz="2400" dirty="0" smtClean="0"/>
              <a:t>51 </a:t>
            </a:r>
            <a:r>
              <a:rPr lang="hr-HR" sz="2400" dirty="0"/>
              <a:t>=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01240" y="2121158"/>
            <a:ext cx="6680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     300  + 600 + 200 + 500 + </a:t>
            </a:r>
            <a:r>
              <a:rPr lang="hr-HR" sz="2400" dirty="0" smtClean="0"/>
              <a:t>100 </a:t>
            </a:r>
            <a:r>
              <a:rPr lang="hr-HR" sz="2400" dirty="0"/>
              <a:t>= 1 </a:t>
            </a:r>
            <a:r>
              <a:rPr lang="hr-HR" sz="2400" dirty="0" smtClean="0"/>
              <a:t>700 </a:t>
            </a:r>
            <a:endParaRPr lang="hr-HR" sz="2400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01240" y="1459361"/>
            <a:ext cx="4943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b)  273 + 561 + 227 + 539 + </a:t>
            </a:r>
            <a:r>
              <a:rPr lang="hr-HR" sz="2400" dirty="0" smtClean="0"/>
              <a:t>51  </a:t>
            </a:r>
            <a:endParaRPr lang="hr-H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994433" y="1459361"/>
            <a:ext cx="3946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700" dirty="0"/>
              <a:t>≈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55927" y="4647896"/>
            <a:ext cx="3737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1 600 + </a:t>
            </a:r>
            <a:r>
              <a:rPr lang="hr-HR" sz="2400" dirty="0" smtClean="0"/>
              <a:t>51 </a:t>
            </a:r>
            <a:r>
              <a:rPr lang="hr-HR" sz="2400" dirty="0"/>
              <a:t>=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55927" y="5077506"/>
            <a:ext cx="3737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1 </a:t>
            </a:r>
            <a:r>
              <a:rPr lang="hr-HR" sz="2400" dirty="0" smtClean="0"/>
              <a:t>651 </a:t>
            </a:r>
            <a:endParaRPr lang="hr-HR" sz="24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97467" y="363036"/>
            <a:ext cx="9988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Prvo procjeni rezultat, a zatim </a:t>
            </a:r>
            <a:r>
              <a:rPr lang="hr-HR" sz="2400" dirty="0" smtClean="0"/>
              <a:t>izračunaj:</a:t>
            </a:r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23543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5" grpId="0" autoUpdateAnimBg="0"/>
      <p:bldP spid="6" grpId="0" autoUpdateAnimBg="0"/>
      <p:bldP spid="8" grpId="0" autoUpdateAnimBg="0"/>
      <p:bldP spid="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57872" y="485448"/>
            <a:ext cx="847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Zbroj brojeva 237 i 1 245 uvećaj za 13 755.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6978" y="1639764"/>
            <a:ext cx="3958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(237 + 1 245) + 13 755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6979" y="2149978"/>
            <a:ext cx="3958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237 + </a:t>
            </a:r>
            <a:r>
              <a:rPr lang="hr-HR" sz="2400" dirty="0" smtClean="0"/>
              <a:t>(1 </a:t>
            </a:r>
            <a:r>
              <a:rPr lang="hr-HR" sz="2400" dirty="0"/>
              <a:t>245 + 13 755) = 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9342693"/>
              </p:ext>
            </p:extLst>
          </p:nvPr>
        </p:nvGraphicFramePr>
        <p:xfrm>
          <a:off x="6656824" y="1974392"/>
          <a:ext cx="1519765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953"/>
                <a:gridCol w="303953"/>
                <a:gridCol w="303953"/>
                <a:gridCol w="303953"/>
                <a:gridCol w="303953"/>
              </a:tblGrid>
              <a:tr h="34290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3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7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5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5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2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4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5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1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5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0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0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0</a:t>
                      </a:r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900"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0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6656824" y="2725437"/>
            <a:ext cx="14709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6979" y="2660192"/>
            <a:ext cx="3958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237 + 15 000 =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6978" y="3170407"/>
            <a:ext cx="3958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15 237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61043" y="2380810"/>
            <a:ext cx="295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+</a:t>
            </a:r>
            <a:endParaRPr lang="hr-HR" sz="2000" dirty="0"/>
          </a:p>
        </p:txBody>
      </p:sp>
    </p:spTree>
    <p:extLst>
      <p:ext uri="{BB962C8B-B14F-4D97-AF65-F5344CB8AC3E}">
        <p14:creationId xmlns="" xmlns:p14="http://schemas.microsoft.com/office/powerpoint/2010/main" val="399744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19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341" y="321148"/>
            <a:ext cx="847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Zbroji sve prirodne brojeve manje od 30.</a:t>
            </a:r>
            <a:endParaRPr lang="hr-HR" sz="2400" dirty="0"/>
          </a:p>
        </p:txBody>
      </p:sp>
      <p:sp>
        <p:nvSpPr>
          <p:cNvPr id="3" name="Rectangle 2"/>
          <p:cNvSpPr/>
          <p:nvPr/>
        </p:nvSpPr>
        <p:spPr>
          <a:xfrm>
            <a:off x="815681" y="1299144"/>
            <a:ext cx="65870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1 </a:t>
            </a:r>
            <a:r>
              <a:rPr lang="hr-HR" sz="2400" dirty="0"/>
              <a:t>+ </a:t>
            </a:r>
            <a:r>
              <a:rPr lang="hr-HR" sz="2400" dirty="0" smtClean="0"/>
              <a:t>2 </a:t>
            </a:r>
            <a:r>
              <a:rPr lang="hr-HR" sz="2400" dirty="0"/>
              <a:t>+ </a:t>
            </a:r>
            <a:r>
              <a:rPr lang="hr-HR" sz="2400" dirty="0" smtClean="0"/>
              <a:t>3 </a:t>
            </a:r>
            <a:r>
              <a:rPr lang="hr-HR" sz="2400" dirty="0"/>
              <a:t>+ </a:t>
            </a:r>
            <a:r>
              <a:rPr lang="hr-HR" sz="2400" dirty="0" smtClean="0"/>
              <a:t>4 + 5 + 6 + 7 + 8 + 9 +</a:t>
            </a:r>
          </a:p>
          <a:p>
            <a:r>
              <a:rPr lang="hr-HR" sz="2400" dirty="0" smtClean="0"/>
              <a:t>11 </a:t>
            </a:r>
            <a:r>
              <a:rPr lang="hr-HR" sz="2400" dirty="0"/>
              <a:t>+ </a:t>
            </a:r>
            <a:r>
              <a:rPr lang="hr-HR" sz="2400" dirty="0" smtClean="0"/>
              <a:t>12 </a:t>
            </a:r>
            <a:r>
              <a:rPr lang="hr-HR" sz="2400" dirty="0"/>
              <a:t>+ </a:t>
            </a:r>
            <a:r>
              <a:rPr lang="hr-HR" sz="2400" dirty="0" smtClean="0"/>
              <a:t>13 </a:t>
            </a:r>
            <a:r>
              <a:rPr lang="hr-HR" sz="2400" dirty="0"/>
              <a:t>+ </a:t>
            </a:r>
            <a:r>
              <a:rPr lang="hr-HR" sz="2400" dirty="0" smtClean="0"/>
              <a:t>14 </a:t>
            </a:r>
            <a:r>
              <a:rPr lang="hr-HR" sz="2400" dirty="0"/>
              <a:t>+ </a:t>
            </a:r>
            <a:r>
              <a:rPr lang="hr-HR" sz="2400" dirty="0" smtClean="0"/>
              <a:t>15 </a:t>
            </a:r>
            <a:r>
              <a:rPr lang="hr-HR" sz="2400" dirty="0"/>
              <a:t>+ </a:t>
            </a:r>
            <a:r>
              <a:rPr lang="hr-HR" sz="2400" dirty="0" smtClean="0"/>
              <a:t>16 </a:t>
            </a:r>
            <a:r>
              <a:rPr lang="hr-HR" sz="2400" dirty="0"/>
              <a:t>+ </a:t>
            </a:r>
            <a:r>
              <a:rPr lang="hr-HR" sz="2400" dirty="0" smtClean="0"/>
              <a:t>17 </a:t>
            </a:r>
            <a:r>
              <a:rPr lang="hr-HR" sz="2400" dirty="0"/>
              <a:t>+ </a:t>
            </a:r>
            <a:r>
              <a:rPr lang="hr-HR" sz="2400" dirty="0" smtClean="0"/>
              <a:t>18 </a:t>
            </a:r>
            <a:r>
              <a:rPr lang="hr-HR" sz="2400" dirty="0"/>
              <a:t>+ </a:t>
            </a:r>
            <a:r>
              <a:rPr lang="hr-HR" sz="2400" dirty="0" smtClean="0"/>
              <a:t>19 +</a:t>
            </a:r>
            <a:r>
              <a:rPr lang="hr-HR" sz="2400" dirty="0"/>
              <a:t> </a:t>
            </a:r>
            <a:endParaRPr lang="hr-HR" sz="2400" dirty="0" smtClean="0"/>
          </a:p>
          <a:p>
            <a:r>
              <a:rPr lang="hr-HR" sz="2400" dirty="0"/>
              <a:t>2</a:t>
            </a:r>
            <a:r>
              <a:rPr lang="hr-HR" sz="2400" dirty="0" smtClean="0"/>
              <a:t>1 </a:t>
            </a:r>
            <a:r>
              <a:rPr lang="hr-HR" sz="2400" dirty="0"/>
              <a:t>+ </a:t>
            </a:r>
            <a:r>
              <a:rPr lang="hr-HR" sz="2400" dirty="0" smtClean="0"/>
              <a:t>22 </a:t>
            </a:r>
            <a:r>
              <a:rPr lang="hr-HR" sz="2400" dirty="0"/>
              <a:t>+ </a:t>
            </a:r>
            <a:r>
              <a:rPr lang="hr-HR" sz="2400" dirty="0" smtClean="0"/>
              <a:t>23 </a:t>
            </a:r>
            <a:r>
              <a:rPr lang="hr-HR" sz="2400" dirty="0"/>
              <a:t>+ </a:t>
            </a:r>
            <a:r>
              <a:rPr lang="hr-HR" sz="2400" dirty="0" smtClean="0"/>
              <a:t>24 </a:t>
            </a:r>
            <a:r>
              <a:rPr lang="hr-HR" sz="2400" dirty="0"/>
              <a:t>+ </a:t>
            </a:r>
            <a:r>
              <a:rPr lang="hr-HR" sz="2400" dirty="0" smtClean="0"/>
              <a:t>25 </a:t>
            </a:r>
            <a:r>
              <a:rPr lang="hr-HR" sz="2400" dirty="0"/>
              <a:t>+ </a:t>
            </a:r>
            <a:r>
              <a:rPr lang="hr-HR" sz="2400" dirty="0" smtClean="0"/>
              <a:t>26 </a:t>
            </a:r>
            <a:r>
              <a:rPr lang="hr-HR" sz="2400" dirty="0"/>
              <a:t>+ </a:t>
            </a:r>
            <a:r>
              <a:rPr lang="hr-HR" sz="2400" dirty="0" smtClean="0"/>
              <a:t>27 </a:t>
            </a:r>
            <a:r>
              <a:rPr lang="hr-HR" sz="2400" dirty="0"/>
              <a:t>+ </a:t>
            </a:r>
            <a:r>
              <a:rPr lang="hr-HR" sz="2400" dirty="0" smtClean="0"/>
              <a:t>28 </a:t>
            </a:r>
            <a:r>
              <a:rPr lang="hr-HR" sz="2400" dirty="0"/>
              <a:t>+ </a:t>
            </a:r>
            <a:r>
              <a:rPr lang="hr-HR" sz="2400" dirty="0" smtClean="0"/>
              <a:t>29 =   </a:t>
            </a:r>
            <a:endParaRPr lang="hr-HR" sz="2400" dirty="0"/>
          </a:p>
        </p:txBody>
      </p:sp>
      <p:sp>
        <p:nvSpPr>
          <p:cNvPr id="4" name="Rectangle 3"/>
          <p:cNvSpPr/>
          <p:nvPr/>
        </p:nvSpPr>
        <p:spPr>
          <a:xfrm>
            <a:off x="815681" y="2851504"/>
            <a:ext cx="4565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 1 </a:t>
            </a:r>
            <a:r>
              <a:rPr lang="hr-HR" sz="2400" dirty="0"/>
              <a:t>+ </a:t>
            </a:r>
            <a:r>
              <a:rPr lang="hr-HR" sz="2400" dirty="0" smtClean="0"/>
              <a:t>2 </a:t>
            </a:r>
            <a:r>
              <a:rPr lang="hr-HR" sz="2400" dirty="0"/>
              <a:t>+ </a:t>
            </a:r>
            <a:r>
              <a:rPr lang="hr-HR" sz="2400" dirty="0" smtClean="0"/>
              <a:t>3 </a:t>
            </a:r>
            <a:r>
              <a:rPr lang="hr-HR" sz="2400" dirty="0"/>
              <a:t>+ </a:t>
            </a:r>
            <a:r>
              <a:rPr lang="hr-HR" sz="2400" dirty="0" smtClean="0"/>
              <a:t>4 + … + 28 + 29 =   </a:t>
            </a:r>
            <a:endParaRPr lang="hr-HR" sz="2400" dirty="0"/>
          </a:p>
        </p:txBody>
      </p:sp>
      <p:sp>
        <p:nvSpPr>
          <p:cNvPr id="5" name="Rectangle 4"/>
          <p:cNvSpPr/>
          <p:nvPr/>
        </p:nvSpPr>
        <p:spPr>
          <a:xfrm>
            <a:off x="815681" y="3532135"/>
            <a:ext cx="74494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(1 </a:t>
            </a:r>
            <a:r>
              <a:rPr lang="hr-HR" sz="2400" dirty="0"/>
              <a:t>+ </a:t>
            </a:r>
            <a:r>
              <a:rPr lang="hr-HR" sz="2400" dirty="0" smtClean="0"/>
              <a:t>29) </a:t>
            </a:r>
            <a:r>
              <a:rPr lang="hr-HR" sz="2400" dirty="0"/>
              <a:t>+ </a:t>
            </a:r>
            <a:r>
              <a:rPr lang="hr-HR" sz="2400" dirty="0" smtClean="0"/>
              <a:t>(2 </a:t>
            </a:r>
            <a:r>
              <a:rPr lang="hr-HR" sz="2400" dirty="0"/>
              <a:t>+ </a:t>
            </a:r>
            <a:r>
              <a:rPr lang="hr-HR" sz="2400" dirty="0" smtClean="0"/>
              <a:t>28) + (3 + 27) + (4 + 26) + (5 + 25) +</a:t>
            </a:r>
          </a:p>
          <a:p>
            <a:r>
              <a:rPr lang="hr-HR" sz="2400" dirty="0" smtClean="0"/>
              <a:t>(6 </a:t>
            </a:r>
            <a:r>
              <a:rPr lang="hr-HR" sz="2400" dirty="0"/>
              <a:t>+ </a:t>
            </a:r>
            <a:r>
              <a:rPr lang="hr-HR" sz="2400" dirty="0" smtClean="0"/>
              <a:t>24) </a:t>
            </a:r>
            <a:r>
              <a:rPr lang="hr-HR" sz="2400" dirty="0"/>
              <a:t>+ </a:t>
            </a:r>
            <a:r>
              <a:rPr lang="hr-HR" sz="2400" dirty="0" smtClean="0"/>
              <a:t>(7 </a:t>
            </a:r>
            <a:r>
              <a:rPr lang="hr-HR" sz="2400" dirty="0"/>
              <a:t>+ </a:t>
            </a:r>
            <a:r>
              <a:rPr lang="hr-HR" sz="2400" dirty="0" smtClean="0"/>
              <a:t>23) </a:t>
            </a:r>
            <a:r>
              <a:rPr lang="hr-HR" sz="2400" dirty="0"/>
              <a:t>+  </a:t>
            </a:r>
            <a:r>
              <a:rPr lang="hr-HR" sz="2400" dirty="0" smtClean="0"/>
              <a:t>(8 + 22) </a:t>
            </a:r>
            <a:r>
              <a:rPr lang="hr-HR" sz="2400" dirty="0"/>
              <a:t>+ </a:t>
            </a:r>
            <a:r>
              <a:rPr lang="hr-HR" sz="2400" dirty="0" smtClean="0"/>
              <a:t>(9 </a:t>
            </a:r>
            <a:r>
              <a:rPr lang="hr-HR" sz="2400" dirty="0"/>
              <a:t>+ </a:t>
            </a:r>
            <a:r>
              <a:rPr lang="hr-HR" sz="2400" dirty="0" smtClean="0"/>
              <a:t>21) </a:t>
            </a:r>
            <a:r>
              <a:rPr lang="hr-HR" sz="2400" dirty="0"/>
              <a:t>+ </a:t>
            </a:r>
            <a:r>
              <a:rPr lang="hr-HR" sz="2400" dirty="0" smtClean="0"/>
              <a:t>(10 +</a:t>
            </a:r>
            <a:r>
              <a:rPr lang="hr-HR" sz="2400" dirty="0"/>
              <a:t> </a:t>
            </a:r>
            <a:r>
              <a:rPr lang="hr-HR" sz="2400" dirty="0" smtClean="0"/>
              <a:t>20) +</a:t>
            </a:r>
          </a:p>
          <a:p>
            <a:r>
              <a:rPr lang="hr-HR" sz="2400" dirty="0" smtClean="0"/>
              <a:t>(11 </a:t>
            </a:r>
            <a:r>
              <a:rPr lang="hr-HR" sz="2400" dirty="0"/>
              <a:t>+ </a:t>
            </a:r>
            <a:r>
              <a:rPr lang="hr-HR" sz="2400" dirty="0" smtClean="0"/>
              <a:t>19) </a:t>
            </a:r>
            <a:r>
              <a:rPr lang="hr-HR" sz="2400" dirty="0"/>
              <a:t>+ </a:t>
            </a:r>
            <a:r>
              <a:rPr lang="hr-HR" sz="2400" dirty="0" smtClean="0"/>
              <a:t>(12 </a:t>
            </a:r>
            <a:r>
              <a:rPr lang="hr-HR" sz="2400" dirty="0"/>
              <a:t>+ </a:t>
            </a:r>
            <a:r>
              <a:rPr lang="hr-HR" sz="2400" dirty="0" smtClean="0"/>
              <a:t>18) + (13 </a:t>
            </a:r>
            <a:r>
              <a:rPr lang="hr-HR" sz="2400" dirty="0"/>
              <a:t>+ </a:t>
            </a:r>
            <a:r>
              <a:rPr lang="hr-HR" sz="2400" dirty="0" smtClean="0"/>
              <a:t>17) </a:t>
            </a:r>
            <a:r>
              <a:rPr lang="hr-HR" sz="2400" dirty="0"/>
              <a:t>+ </a:t>
            </a:r>
            <a:r>
              <a:rPr lang="hr-HR" sz="2400" dirty="0" smtClean="0"/>
              <a:t>(14 </a:t>
            </a:r>
            <a:r>
              <a:rPr lang="hr-HR" sz="2400" dirty="0"/>
              <a:t>+ </a:t>
            </a:r>
            <a:r>
              <a:rPr lang="hr-HR" sz="2400" dirty="0" smtClean="0"/>
              <a:t>16) </a:t>
            </a:r>
            <a:r>
              <a:rPr lang="hr-HR" sz="2400" dirty="0"/>
              <a:t>+ </a:t>
            </a:r>
            <a:r>
              <a:rPr lang="hr-HR" sz="2400" dirty="0" smtClean="0"/>
              <a:t>15 =   </a:t>
            </a:r>
            <a:endParaRPr lang="hr-HR" sz="2400" dirty="0"/>
          </a:p>
        </p:txBody>
      </p:sp>
      <p:sp>
        <p:nvSpPr>
          <p:cNvPr id="6" name="Rectangle 5"/>
          <p:cNvSpPr/>
          <p:nvPr/>
        </p:nvSpPr>
        <p:spPr>
          <a:xfrm>
            <a:off x="815681" y="5084495"/>
            <a:ext cx="21900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 30 • 14 + 15 =</a:t>
            </a:r>
            <a:endParaRPr lang="hr-HR" sz="2400" dirty="0"/>
          </a:p>
        </p:txBody>
      </p:sp>
      <p:sp>
        <p:nvSpPr>
          <p:cNvPr id="7" name="Rectangle 6"/>
          <p:cNvSpPr/>
          <p:nvPr/>
        </p:nvSpPr>
        <p:spPr>
          <a:xfrm>
            <a:off x="815681" y="5667358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 420 + 15 =</a:t>
            </a:r>
            <a:endParaRPr lang="hr-HR" sz="2400" dirty="0"/>
          </a:p>
        </p:txBody>
      </p:sp>
      <p:sp>
        <p:nvSpPr>
          <p:cNvPr id="8" name="Rectangle 7"/>
          <p:cNvSpPr/>
          <p:nvPr/>
        </p:nvSpPr>
        <p:spPr>
          <a:xfrm>
            <a:off x="815681" y="6250221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r-HR" sz="2400" dirty="0" smtClean="0"/>
              <a:t> 435</a:t>
            </a:r>
            <a:endParaRPr lang="hr-HR" sz="2400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6119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Gau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593" y="400326"/>
            <a:ext cx="13144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2201380" y="890864"/>
            <a:ext cx="39195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hr-HR" b="0">
                <a:latin typeface="Arial" charset="0"/>
                <a:cs typeface="Arial" charset="0"/>
              </a:rPr>
              <a:t>CARL FRIEDRICH GAUSS</a:t>
            </a:r>
            <a:br>
              <a:rPr lang="hr-HR" b="0">
                <a:latin typeface="Arial" charset="0"/>
                <a:cs typeface="Arial" charset="0"/>
              </a:rPr>
            </a:br>
            <a:r>
              <a:rPr lang="hr-HR" b="0">
                <a:latin typeface="Arial" charset="0"/>
                <a:cs typeface="Arial" charset="0"/>
              </a:rPr>
              <a:t>1777. – 1855.</a:t>
            </a:r>
          </a:p>
        </p:txBody>
      </p:sp>
    </p:spTree>
    <p:extLst>
      <p:ext uri="{BB962C8B-B14F-4D97-AF65-F5344CB8AC3E}">
        <p14:creationId xmlns="" xmlns:p14="http://schemas.microsoft.com/office/powerpoint/2010/main" val="18947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0551386"/>
              </p:ext>
            </p:extLst>
          </p:nvPr>
        </p:nvGraphicFramePr>
        <p:xfrm>
          <a:off x="302864" y="1510746"/>
          <a:ext cx="4838978" cy="48723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53624"/>
                <a:gridCol w="1442677"/>
                <a:gridCol w="1442677"/>
              </a:tblGrid>
              <a:tr h="515248">
                <a:tc>
                  <a:txBody>
                    <a:bodyPr/>
                    <a:lstStyle/>
                    <a:p>
                      <a:pPr algn="l" fontAlgn="b"/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u="none" strike="noStrike" dirty="0">
                          <a:effectLst/>
                        </a:rPr>
                        <a:t>1. tjedan</a:t>
                      </a:r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u="none" strike="noStrike" dirty="0">
                          <a:effectLst/>
                        </a:rPr>
                        <a:t>2. tjedan</a:t>
                      </a:r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ponedjeljak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 dirty="0">
                          <a:effectLst/>
                        </a:rPr>
                        <a:t>1422</a:t>
                      </a:r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 dirty="0">
                          <a:effectLst/>
                        </a:rPr>
                        <a:t>1388</a:t>
                      </a:r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utorak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1333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 dirty="0">
                          <a:effectLst/>
                        </a:rPr>
                        <a:t>1349</a:t>
                      </a:r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srijeda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1578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1251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četvrtak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1264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1115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petak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1667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1612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subota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1746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1875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2438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nedjelja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>
                          <a:effectLst/>
                        </a:rPr>
                        <a:t>895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400" u="none" strike="noStrike" dirty="0">
                          <a:effectLst/>
                        </a:rPr>
                        <a:t>1324</a:t>
                      </a:r>
                      <a:endParaRPr lang="hr-H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5531" y="225288"/>
            <a:ext cx="8044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U jednoj trgovini zabilježen je promet u toku dva tjedna. U kojem je tjednu promet bio veći? </a:t>
            </a:r>
            <a:endParaRPr lang="hr-H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671930" y="2093844"/>
            <a:ext cx="310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1. tjedan: </a:t>
            </a:r>
            <a:endParaRPr lang="hr-H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1687" y="2663687"/>
            <a:ext cx="2517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9905 kn</a:t>
            </a:r>
            <a:endParaRPr lang="hr-H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58677" y="3259170"/>
            <a:ext cx="310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2. tjedan: </a:t>
            </a:r>
            <a:endParaRPr lang="hr-H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698434" y="3829013"/>
            <a:ext cx="2517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9914 kn</a:t>
            </a:r>
            <a:endParaRPr lang="hr-H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698435" y="3828149"/>
            <a:ext cx="2517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9914 kn</a:t>
            </a:r>
            <a:endParaRPr lang="hr-H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277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7__svojstva_zbrajanja_primje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1_7__svojstva_zbrajanja_primjena</Template>
  <TotalTime>0</TotalTime>
  <Words>484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1_7__svojstva_zbrajanja_primjena</vt:lpstr>
      <vt:lpstr>1.7. SVOJSTVA ZBRAJANJA BROJEVA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1.7. SVOJSTVA ZBRAJANJA BROJEVA</dc:title>
  <dc:creator>sk-ssijan</dc:creator>
  <cp:lastModifiedBy>sk-ssijan</cp:lastModifiedBy>
  <cp:revision>1</cp:revision>
  <dcterms:created xsi:type="dcterms:W3CDTF">2021-11-26T08:27:25Z</dcterms:created>
  <dcterms:modified xsi:type="dcterms:W3CDTF">2021-11-26T08:27:54Z</dcterms:modified>
</cp:coreProperties>
</file>