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75" r:id="rId2"/>
  </p:sldMasterIdLst>
  <p:notesMasterIdLst>
    <p:notesMasterId r:id="rId7"/>
  </p:notesMasterIdLst>
  <p:sldIdLst>
    <p:sldId id="277" r:id="rId3"/>
    <p:sldId id="256" r:id="rId4"/>
    <p:sldId id="257" r:id="rId5"/>
    <p:sldId id="275" r:id="rId6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35">
          <p15:clr>
            <a:srgbClr val="A4A3A4"/>
          </p15:clr>
        </p15:guide>
        <p15:guide id="2" pos="29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25" autoAdjust="0"/>
    <p:restoredTop sz="91191" autoAdjust="0"/>
  </p:normalViewPr>
  <p:slideViewPr>
    <p:cSldViewPr snapToGrid="0" snapToObjects="1">
      <p:cViewPr varScale="1">
        <p:scale>
          <a:sx n="74" d="100"/>
          <a:sy n="74" d="100"/>
        </p:scale>
        <p:origin x="1104" y="54"/>
      </p:cViewPr>
      <p:guideLst>
        <p:guide orient="horz" pos="3935"/>
        <p:guide pos="290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Click to edit Master text styles</a:t>
            </a:r>
          </a:p>
          <a:p>
            <a:pPr lvl="1"/>
            <a:r>
              <a:rPr lang="hr-HR" noProof="0" smtClean="0"/>
              <a:t>Second level</a:t>
            </a:r>
          </a:p>
          <a:p>
            <a:pPr lvl="2"/>
            <a:r>
              <a:rPr lang="hr-HR" noProof="0" smtClean="0"/>
              <a:t>Third level</a:t>
            </a:r>
          </a:p>
          <a:p>
            <a:pPr lvl="3"/>
            <a:r>
              <a:rPr lang="hr-HR" noProof="0" smtClean="0"/>
              <a:t>Fourth level</a:t>
            </a:r>
          </a:p>
          <a:p>
            <a:pPr lvl="4"/>
            <a:r>
              <a:rPr lang="hr-HR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8D23C06-24DF-401E-BEAE-4B32E006FD8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72000"/>
            <a:ext cx="7772400" cy="1470025"/>
          </a:xfrm>
        </p:spPr>
        <p:txBody>
          <a:bodyPr/>
          <a:lstStyle>
            <a:lvl1pPr marL="360000" algn="l">
              <a:defRPr sz="2000" b="1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999461"/>
            <a:ext cx="6400800" cy="4859079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2C51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 dirty="0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5517-F7C2-404F-8AB5-6590B42D421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C8645-E5A2-4C10-A125-3D57C290F62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340B8-D32D-4F25-800C-046CE445E20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570536"/>
            <a:ext cx="7772400" cy="783011"/>
          </a:xfrm>
        </p:spPr>
        <p:txBody>
          <a:bodyPr/>
          <a:lstStyle>
            <a:lvl1pPr marL="540000" algn="ctr">
              <a:defRPr sz="2000" b="1" baseline="0">
                <a:solidFill>
                  <a:schemeClr val="tx1"/>
                </a:solidFill>
                <a:latin typeface="Myriad Pro" pitchFamily="34" charset="0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552700"/>
            <a:ext cx="6400800" cy="1752600"/>
          </a:xfrm>
        </p:spPr>
        <p:txBody>
          <a:bodyPr anchor="ctr"/>
          <a:lstStyle>
            <a:lvl1pPr marL="0" indent="0" algn="ctr">
              <a:buNone/>
              <a:defRPr sz="6000" b="1">
                <a:solidFill>
                  <a:srgbClr val="71B5E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 smtClean="0"/>
              <a:t>Kliknite da biste uredili stil podnaslova matrice</a:t>
            </a:r>
            <a:endParaRPr lang="hr-HR" dirty="0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F5921-3BB1-4858-B0C3-F08C38DC7F40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9004C2F-0348-44B7-8CD7-22A5D7CA6258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lika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95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A7B8-B2AE-4664-AC31-248030213DA9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AF3FB-7FBE-4DE9-8FBD-5EBF997F8F5D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7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746" y="6251945"/>
            <a:ext cx="2888281" cy="606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3422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4EE76-CCF2-4B5D-AE0B-DD60D0FEFA0F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BB892-0BDC-4A53-A93D-BAF83F715840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86427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5E363-86EC-409C-B618-36B9CE464D00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C4C80-5C0C-4297-B093-5DEE04B9FE2B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65207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B03F8-5E76-40E4-B83B-691A6349ECC6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CA423-12EF-490D-A034-CB9A8396956A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17497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BB5-4096-4648-B530-91591482C588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5E373-3B02-426D-9ECE-731B5AB86BE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3406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5017F-D813-4EAD-AB2D-4BB2793B3548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4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736224-CA90-4E1E-807B-1CA77B374D56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060" y="6252639"/>
            <a:ext cx="2884968" cy="60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52217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D5A2F-DF80-44C1-A489-87C660904377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F564F-72C4-409A-8245-966DB5F9C8B9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365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1F6BB-346C-4BF0-B961-7A40B61CF45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DDD24-C964-47A1-8739-F51779496BA1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084BB-7122-48AA-A3D4-2E4C29902DC0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699665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9FD5B-11B6-40D2-ADCC-79551931D72C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62AF9-AA3A-400D-85F5-A2F66C7ED43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59322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0BE9F-FFE1-47BF-AB4F-AD7E7DCD55DA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6D36-C35F-4B62-9801-3FFCD638C1BE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7554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AC8CC-DCB1-42B0-A5F6-B16B48AD5B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6517E-DDDF-4DCF-840B-33107E50873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2B14D-F52E-4D8B-B5FF-F011B81C3D2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ED897-F9F7-41D4-BE65-85D7F69F5D7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400" y="107950"/>
            <a:ext cx="75247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27AF-B844-4195-91EA-81385992227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619FD-8FFF-4807-B155-C5EF0770635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A4D87-2FE7-4EBA-8617-3FCE36A406A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4099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756DE4-64B6-4F30-AAEA-61A2EC9C5A4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74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Kliknite da biste uredili stilove teksta matrice</a:t>
            </a:r>
          </a:p>
          <a:p>
            <a:pPr lvl="1"/>
            <a:r>
              <a:rPr lang="hr-HR" altLang="sr-Latn-RS" smtClean="0"/>
              <a:t>Druga razina</a:t>
            </a:r>
          </a:p>
          <a:p>
            <a:pPr lvl="2"/>
            <a:r>
              <a:rPr lang="hr-HR" altLang="sr-Latn-RS" smtClean="0"/>
              <a:t>Treća razina</a:t>
            </a:r>
          </a:p>
          <a:p>
            <a:pPr lvl="3"/>
            <a:r>
              <a:rPr lang="hr-HR" altLang="sr-Latn-RS" smtClean="0"/>
              <a:t>Četvrta razina</a:t>
            </a:r>
          </a:p>
          <a:p>
            <a:pPr lvl="4"/>
            <a:r>
              <a:rPr lang="hr-HR" altLang="sr-Latn-RS" smtClean="0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F8652A-47C7-4CC9-B250-F0ED239C11E0}" type="datetimeFigureOut">
              <a:rPr lang="sr-Latn-CS" smtClean="0"/>
              <a:pPr>
                <a:defRPr/>
              </a:pPr>
              <a:t>28.8.2020.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81FE9FC5-E9EB-458A-B145-1450193F645F}" type="slidenum">
              <a:rPr lang="hr-HR" altLang="sr-Latn-RS" smtClean="0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794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07915"/>
            <a:ext cx="7772400" cy="1470025"/>
          </a:xfrm>
        </p:spPr>
        <p:txBody>
          <a:bodyPr/>
          <a:lstStyle/>
          <a:p>
            <a:pPr marL="358775"/>
            <a:r>
              <a:rPr lang="hr-HR" altLang="sr-Latn-RS" dirty="0" smtClean="0"/>
              <a:t>1.4. VEKTORI</a:t>
            </a:r>
            <a:endParaRPr lang="hr-HR" altLang="sr-Latn-RS" dirty="0" smtClean="0"/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1241425"/>
            <a:ext cx="6400800" cy="4375150"/>
          </a:xfrm>
        </p:spPr>
        <p:txBody>
          <a:bodyPr/>
          <a:lstStyle/>
          <a:p>
            <a:pPr eaLnBrk="1" hangingPunct="1"/>
            <a:r>
              <a:rPr lang="hr-HR" altLang="sr-Latn-RS" dirty="0" smtClean="0"/>
              <a:t>Pojam vektora</a:t>
            </a:r>
            <a:endParaRPr lang="hr-HR" alt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25631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209675" y="1389063"/>
            <a:ext cx="62484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2460625" y="1768475"/>
            <a:ext cx="90488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sr-Latn-CS">
              <a:latin typeface="Arial" charset="0"/>
            </a:endParaRPr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5338763" y="2720975"/>
            <a:ext cx="90487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sr-Latn-CS">
              <a:latin typeface="Arial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309813" y="1339850"/>
            <a:ext cx="398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A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410200" y="2354263"/>
            <a:ext cx="56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B </a:t>
            </a:r>
          </a:p>
        </p:txBody>
      </p:sp>
      <p:sp>
        <p:nvSpPr>
          <p:cNvPr id="1037" name="Text Box 20"/>
          <p:cNvSpPr txBox="1">
            <a:spLocks noChangeArrowheads="1"/>
          </p:cNvSpPr>
          <p:nvPr/>
        </p:nvSpPr>
        <p:spPr bwMode="auto">
          <a:xfrm>
            <a:off x="1120775" y="5767388"/>
            <a:ext cx="721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>
              <a:latin typeface="Arial" charset="0"/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54050" y="4578350"/>
            <a:ext cx="7610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Točke </a:t>
            </a:r>
            <a:r>
              <a:rPr lang="hr-HR" sz="2000" i="1" dirty="0">
                <a:latin typeface="Arial" charset="0"/>
              </a:rPr>
              <a:t>A</a:t>
            </a:r>
            <a:r>
              <a:rPr lang="hr-HR" sz="2000" dirty="0">
                <a:latin typeface="Arial" charset="0"/>
              </a:rPr>
              <a:t> i </a:t>
            </a:r>
            <a:r>
              <a:rPr lang="hr-HR" sz="2000" i="1" dirty="0">
                <a:latin typeface="Arial" charset="0"/>
              </a:rPr>
              <a:t>B</a:t>
            </a:r>
            <a:r>
              <a:rPr lang="hr-HR" sz="2000" dirty="0">
                <a:latin typeface="Arial" charset="0"/>
              </a:rPr>
              <a:t> zovemo </a:t>
            </a:r>
            <a:r>
              <a:rPr lang="hr-HR" sz="2000" b="1" dirty="0">
                <a:solidFill>
                  <a:srgbClr val="FF0000"/>
                </a:solidFill>
                <a:latin typeface="Arial" charset="0"/>
              </a:rPr>
              <a:t>krajnje ili </a:t>
            </a:r>
            <a:r>
              <a:rPr lang="hr-HR" sz="2000" b="1" dirty="0">
                <a:solidFill>
                  <a:srgbClr val="FF3300"/>
                </a:solidFill>
                <a:latin typeface="Arial" charset="0"/>
              </a:rPr>
              <a:t>rubne točke</a:t>
            </a:r>
            <a:r>
              <a:rPr lang="hr-HR" sz="2000" b="1" dirty="0">
                <a:latin typeface="Arial" charset="0"/>
              </a:rPr>
              <a:t> </a:t>
            </a:r>
            <a:r>
              <a:rPr lang="hr-HR" sz="2000" dirty="0">
                <a:latin typeface="Arial" charset="0"/>
              </a:rPr>
              <a:t>dužine </a:t>
            </a:r>
            <a:r>
              <a:rPr lang="hr-HR" sz="2000" i="1" dirty="0" smtClean="0">
                <a:latin typeface="Arial" charset="0"/>
              </a:rPr>
              <a:t>AB</a:t>
            </a:r>
            <a:r>
              <a:rPr lang="hr-HR" sz="2000" dirty="0" smtClean="0">
                <a:latin typeface="Arial" charset="0"/>
              </a:rPr>
              <a:t> .</a:t>
            </a:r>
            <a:endParaRPr lang="hr-HR" sz="2000" dirty="0">
              <a:latin typeface="Arial" charset="0"/>
            </a:endParaRPr>
          </a:p>
        </p:txBody>
      </p:sp>
      <p:sp>
        <p:nvSpPr>
          <p:cNvPr id="1039" name="Rectangle 28"/>
          <p:cNvSpPr>
            <a:spLocks noChangeArrowheads="1"/>
          </p:cNvSpPr>
          <p:nvPr/>
        </p:nvSpPr>
        <p:spPr bwMode="auto">
          <a:xfrm>
            <a:off x="255588" y="398463"/>
            <a:ext cx="8618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hr-HR" sz="2000">
                <a:latin typeface="Arial" charset="0"/>
              </a:rPr>
              <a:t>Nacrtajmo pravac </a:t>
            </a:r>
            <a:r>
              <a:rPr lang="hr-HR" sz="2000" i="1">
                <a:latin typeface="Arial" charset="0"/>
              </a:rPr>
              <a:t>p</a:t>
            </a:r>
            <a:r>
              <a:rPr lang="hr-HR" sz="2000">
                <a:latin typeface="Arial" charset="0"/>
              </a:rPr>
              <a:t> i na njemu dvije točke </a:t>
            </a:r>
            <a:r>
              <a:rPr lang="hr-HR" sz="2000" i="1">
                <a:latin typeface="Arial" charset="0"/>
              </a:rPr>
              <a:t>A</a:t>
            </a:r>
            <a:r>
              <a:rPr lang="hr-HR" sz="2000">
                <a:latin typeface="Arial" charset="0"/>
              </a:rPr>
              <a:t> i </a:t>
            </a:r>
            <a:r>
              <a:rPr lang="hr-HR" sz="2000" i="1">
                <a:latin typeface="Arial" charset="0"/>
              </a:rPr>
              <a:t>B</a:t>
            </a:r>
            <a:r>
              <a:rPr lang="hr-HR" sz="2000">
                <a:latin typeface="Arial" charset="0"/>
              </a:rPr>
              <a:t>.</a:t>
            </a:r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>
            <a:off x="7102475" y="3257550"/>
            <a:ext cx="236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p</a:t>
            </a:r>
          </a:p>
        </p:txBody>
      </p:sp>
      <p:sp>
        <p:nvSpPr>
          <p:cNvPr id="16" name="TekstniOkvir 18"/>
          <p:cNvSpPr txBox="1"/>
          <p:nvPr/>
        </p:nvSpPr>
        <p:spPr>
          <a:xfrm>
            <a:off x="4564856" y="5859900"/>
            <a:ext cx="37750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2000" dirty="0" smtClean="0">
                <a:latin typeface="+mn-lt"/>
                <a:cs typeface="+mn-cs"/>
              </a:rPr>
              <a:t>Vrijedi:   |</a:t>
            </a:r>
            <a:r>
              <a:rPr lang="hr-HR" sz="2000" i="1" dirty="0" smtClean="0">
                <a:latin typeface="+mn-lt"/>
                <a:cs typeface="+mn-cs"/>
              </a:rPr>
              <a:t>AB</a:t>
            </a:r>
            <a:r>
              <a:rPr lang="hr-HR" sz="2000" dirty="0" smtClean="0">
                <a:latin typeface="+mn-lt"/>
                <a:cs typeface="+mn-cs"/>
              </a:rPr>
              <a:t>| = |</a:t>
            </a:r>
            <a:r>
              <a:rPr lang="hr-HR" sz="2000" i="1" dirty="0" smtClean="0">
                <a:latin typeface="+mn-lt"/>
                <a:cs typeface="+mn-cs"/>
              </a:rPr>
              <a:t>BA</a:t>
            </a:r>
            <a:r>
              <a:rPr lang="hr-HR" sz="2000" dirty="0" smtClean="0">
                <a:latin typeface="+mn-lt"/>
                <a:cs typeface="+mn-cs"/>
              </a:rPr>
              <a:t>|  </a:t>
            </a:r>
            <a:endParaRPr lang="hr-HR" sz="2000" dirty="0">
              <a:latin typeface="+mn-lt"/>
              <a:cs typeface="+mn-cs"/>
            </a:endParaRPr>
          </a:p>
        </p:txBody>
      </p:sp>
      <p:grpSp>
        <p:nvGrpSpPr>
          <p:cNvPr id="6" name="Grupa 5"/>
          <p:cNvGrpSpPr/>
          <p:nvPr/>
        </p:nvGrpSpPr>
        <p:grpSpPr>
          <a:xfrm>
            <a:off x="665163" y="3921125"/>
            <a:ext cx="8680450" cy="400050"/>
            <a:chOff x="463550" y="3948113"/>
            <a:chExt cx="8680450" cy="400050"/>
          </a:xfrm>
        </p:grpSpPr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463550" y="3948113"/>
              <a:ext cx="86804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latin typeface="Arial" charset="0"/>
                </a:rPr>
                <a:t>Točke </a:t>
              </a:r>
              <a:r>
                <a:rPr lang="hr-HR" sz="2000" i="1" dirty="0">
                  <a:latin typeface="Arial" charset="0"/>
                </a:rPr>
                <a:t>A</a:t>
              </a:r>
              <a:r>
                <a:rPr lang="hr-HR" sz="2000" dirty="0">
                  <a:latin typeface="Arial" charset="0"/>
                </a:rPr>
                <a:t> i </a:t>
              </a:r>
              <a:r>
                <a:rPr lang="hr-HR" sz="2000" i="1" dirty="0">
                  <a:latin typeface="Arial" charset="0"/>
                </a:rPr>
                <a:t>B</a:t>
              </a:r>
              <a:r>
                <a:rPr lang="hr-HR" sz="2000" dirty="0">
                  <a:latin typeface="Arial" charset="0"/>
                </a:rPr>
                <a:t> na pravcu određuju dužinu koju označavamo s </a:t>
              </a:r>
              <a:r>
                <a:rPr lang="hr-HR" sz="2000" i="1" dirty="0" smtClean="0">
                  <a:latin typeface="Arial" charset="0"/>
                </a:rPr>
                <a:t>AB</a:t>
              </a:r>
              <a:r>
                <a:rPr lang="hr-HR" sz="2000" dirty="0" smtClean="0">
                  <a:latin typeface="Arial" charset="0"/>
                </a:rPr>
                <a:t>     . </a:t>
              </a:r>
              <a:endParaRPr lang="hr-HR" sz="2000" dirty="0">
                <a:latin typeface="Arial" charset="0"/>
              </a:endParaRPr>
            </a:p>
          </p:txBody>
        </p:sp>
        <p:cxnSp>
          <p:nvCxnSpPr>
            <p:cNvPr id="5" name="Ravni poveznik 4"/>
            <p:cNvCxnSpPr/>
            <p:nvPr/>
          </p:nvCxnSpPr>
          <p:spPr>
            <a:xfrm>
              <a:off x="7203066" y="4009293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Ravni poveznik 21"/>
          <p:cNvCxnSpPr/>
          <p:nvPr/>
        </p:nvCxnSpPr>
        <p:spPr>
          <a:xfrm>
            <a:off x="6549539" y="4644016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a 6"/>
          <p:cNvGrpSpPr/>
          <p:nvPr/>
        </p:nvGrpSpPr>
        <p:grpSpPr>
          <a:xfrm>
            <a:off x="665163" y="5259388"/>
            <a:ext cx="8151812" cy="508000"/>
            <a:chOff x="665163" y="5259388"/>
            <a:chExt cx="8151812" cy="508000"/>
          </a:xfrm>
        </p:grpSpPr>
        <p:sp>
          <p:nvSpPr>
            <p:cNvPr id="14" name="Rectangle 2"/>
            <p:cNvSpPr txBox="1">
              <a:spLocks noChangeArrowheads="1"/>
            </p:cNvSpPr>
            <p:nvPr/>
          </p:nvSpPr>
          <p:spPr bwMode="auto">
            <a:xfrm>
              <a:off x="665163" y="5259388"/>
              <a:ext cx="8151812" cy="50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hr-HR" sz="2000" dirty="0">
                  <a:latin typeface="+mj-lt"/>
                  <a:ea typeface="+mj-ea"/>
                </a:rPr>
                <a:t>Točke </a:t>
              </a:r>
              <a:r>
                <a:rPr lang="hr-HR" sz="2000" i="1" dirty="0">
                  <a:latin typeface="+mj-lt"/>
                  <a:ea typeface="+mj-ea"/>
                </a:rPr>
                <a:t>A</a:t>
              </a:r>
              <a:r>
                <a:rPr lang="hr-HR" sz="2000" dirty="0">
                  <a:latin typeface="+mj-lt"/>
                  <a:ea typeface="+mj-ea"/>
                </a:rPr>
                <a:t> i </a:t>
              </a:r>
              <a:r>
                <a:rPr lang="hr-HR" sz="2000" i="1" dirty="0">
                  <a:latin typeface="+mj-lt"/>
                  <a:ea typeface="+mj-ea"/>
                </a:rPr>
                <a:t>B</a:t>
              </a:r>
              <a:r>
                <a:rPr lang="hr-HR" sz="2000" dirty="0">
                  <a:latin typeface="+mj-lt"/>
                  <a:ea typeface="+mj-ea"/>
                </a:rPr>
                <a:t> su ravnopravne:    </a:t>
              </a:r>
              <a:r>
                <a:rPr lang="hr-HR" sz="2000" i="1" dirty="0" smtClean="0">
                  <a:latin typeface="+mj-lt"/>
                  <a:ea typeface="+mj-ea"/>
                </a:rPr>
                <a:t>AB</a:t>
              </a:r>
              <a:r>
                <a:rPr lang="hr-HR" sz="2000" dirty="0" smtClean="0">
                  <a:latin typeface="+mj-lt"/>
                  <a:ea typeface="+mj-ea"/>
                </a:rPr>
                <a:t> </a:t>
              </a:r>
              <a:r>
                <a:rPr lang="hr-HR" sz="2000" dirty="0">
                  <a:latin typeface="+mj-lt"/>
                  <a:ea typeface="+mj-ea"/>
                </a:rPr>
                <a:t>i  </a:t>
              </a:r>
              <a:r>
                <a:rPr lang="hr-HR" sz="2000" i="1" dirty="0" smtClean="0">
                  <a:latin typeface="+mj-lt"/>
                  <a:ea typeface="+mj-ea"/>
                </a:rPr>
                <a:t>BA</a:t>
              </a:r>
              <a:r>
                <a:rPr lang="hr-HR" sz="2000" dirty="0" smtClean="0">
                  <a:latin typeface="+mj-lt"/>
                  <a:ea typeface="+mj-ea"/>
                </a:rPr>
                <a:t>  </a:t>
              </a:r>
              <a:r>
                <a:rPr lang="hr-HR" sz="2000" dirty="0" smtClean="0">
                  <a:latin typeface="+mn-lt"/>
                  <a:cs typeface="+mn-cs"/>
                </a:rPr>
                <a:t>označavaju </a:t>
              </a:r>
              <a:r>
                <a:rPr lang="hr-HR" sz="2000" dirty="0">
                  <a:latin typeface="+mn-lt"/>
                  <a:cs typeface="+mn-cs"/>
                </a:rPr>
                <a:t>istu dužinu .</a:t>
              </a:r>
            </a:p>
            <a:p>
              <a:pPr>
                <a:defRPr/>
              </a:pPr>
              <a:r>
                <a:rPr lang="hr-HR" sz="2000" dirty="0">
                  <a:latin typeface="+mj-lt"/>
                  <a:ea typeface="+mj-ea"/>
                </a:rPr>
                <a:t>       </a:t>
              </a:r>
            </a:p>
          </p:txBody>
        </p:sp>
        <p:cxnSp>
          <p:nvCxnSpPr>
            <p:cNvPr id="23" name="Ravni poveznik 22"/>
            <p:cNvCxnSpPr/>
            <p:nvPr/>
          </p:nvCxnSpPr>
          <p:spPr>
            <a:xfrm>
              <a:off x="4197713" y="5337350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>
              <a:off x="4793136" y="5337350"/>
              <a:ext cx="36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  <p:bldP spid="2059" grpId="0" animBg="1"/>
      <p:bldP spid="2060" grpId="0" animBg="1"/>
      <p:bldP spid="2061" grpId="0" autoUpdateAnimBg="0"/>
      <p:bldP spid="2062" grpId="0" autoUpdateAnimBg="0"/>
      <p:bldP spid="2069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33400"/>
            <a:ext cx="8156575" cy="777875"/>
          </a:xfrm>
        </p:spPr>
        <p:txBody>
          <a:bodyPr/>
          <a:lstStyle/>
          <a:p>
            <a:pPr eaLnBrk="1" hangingPunct="1"/>
            <a:r>
              <a:rPr lang="hr-HR" sz="2000" dirty="0" smtClean="0">
                <a:cs typeface="Arial" charset="0"/>
              </a:rPr>
              <a:t>želimo li istaknuti koja je točka početna, a koja završna točka nacrtamo strelicu kod završne točke.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552700" y="19875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i="1">
                <a:latin typeface="Arial" charset="0"/>
              </a:rPr>
              <a:t>A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1249363" y="1576388"/>
            <a:ext cx="6502400" cy="189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599113" y="3016250"/>
            <a:ext cx="62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 B 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2624138" y="1977502"/>
            <a:ext cx="3444875" cy="10096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 flipH="1" flipV="1">
            <a:off x="5995988" y="2945859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sr-Latn-CS">
              <a:latin typeface="Arial" charset="0"/>
            </a:endParaRPr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>
            <a:off x="7196138" y="2997200"/>
            <a:ext cx="238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p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28600" y="4578350"/>
            <a:ext cx="8750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Dobili smo dužinu kojoj je točka </a:t>
            </a:r>
            <a:r>
              <a:rPr lang="hr-HR" sz="2000" i="1" dirty="0">
                <a:latin typeface="Arial" charset="0"/>
              </a:rPr>
              <a:t>A</a:t>
            </a:r>
            <a:r>
              <a:rPr lang="hr-HR" sz="2000" dirty="0">
                <a:latin typeface="Arial" charset="0"/>
              </a:rPr>
              <a:t> početna, a točka </a:t>
            </a:r>
            <a:r>
              <a:rPr lang="hr-HR" sz="2000" i="1" dirty="0">
                <a:latin typeface="Arial" charset="0"/>
              </a:rPr>
              <a:t>B</a:t>
            </a:r>
            <a:r>
              <a:rPr lang="hr-HR" sz="2000" dirty="0">
                <a:latin typeface="Arial" charset="0"/>
              </a:rPr>
              <a:t> završna. 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228600" y="5032846"/>
            <a:ext cx="8915400" cy="400110"/>
            <a:chOff x="228600" y="5032846"/>
            <a:chExt cx="8915400" cy="400110"/>
          </a:xfrm>
        </p:grpSpPr>
        <p:sp>
          <p:nvSpPr>
            <p:cNvPr id="3" name="Pravokutnik 2"/>
            <p:cNvSpPr/>
            <p:nvPr/>
          </p:nvSpPr>
          <p:spPr>
            <a:xfrm>
              <a:off x="228600" y="5032846"/>
              <a:ext cx="89154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>
                  <a:latin typeface="Arial" charset="0"/>
                </a:rPr>
                <a:t>Takvu dužinu zovemo </a:t>
              </a:r>
              <a:r>
                <a:rPr lang="hr-HR" sz="2000" b="1" dirty="0">
                  <a:solidFill>
                    <a:srgbClr val="FF3300"/>
                  </a:solidFill>
                  <a:latin typeface="Arial" charset="0"/>
                </a:rPr>
                <a:t>usmjerena dužina ili VEKTOR</a:t>
              </a:r>
              <a:r>
                <a:rPr lang="hr-HR" sz="2000" dirty="0">
                  <a:solidFill>
                    <a:srgbClr val="FF3300"/>
                  </a:solidFill>
                  <a:latin typeface="Arial" charset="0"/>
                </a:rPr>
                <a:t>  </a:t>
              </a:r>
              <a:r>
                <a:rPr lang="hr-HR" sz="2000" dirty="0">
                  <a:latin typeface="Arial" charset="0"/>
                </a:rPr>
                <a:t>i označavamo je </a:t>
              </a:r>
              <a:r>
                <a:rPr lang="hr-HR" sz="2000" i="1" dirty="0">
                  <a:solidFill>
                    <a:srgbClr val="FF0000"/>
                  </a:solidFill>
                  <a:latin typeface="Arial" charset="0"/>
                </a:rPr>
                <a:t>AB</a:t>
              </a:r>
              <a:r>
                <a:rPr lang="hr-HR" sz="2000" dirty="0">
                  <a:latin typeface="Arial" charset="0"/>
                </a:rPr>
                <a:t> </a:t>
              </a:r>
              <a:endParaRPr lang="hr-HR" sz="2000" i="1" u="sng" dirty="0">
                <a:solidFill>
                  <a:srgbClr val="FF3300"/>
                </a:solidFill>
                <a:latin typeface="Arial" charset="0"/>
              </a:endParaRPr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8449062" y="5084467"/>
              <a:ext cx="360000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63" name="Oval 19"/>
          <p:cNvSpPr>
            <a:spLocks noChangeArrowheads="1"/>
          </p:cNvSpPr>
          <p:nvPr/>
        </p:nvSpPr>
        <p:spPr bwMode="auto">
          <a:xfrm flipH="1" flipV="1">
            <a:off x="2578100" y="1951038"/>
            <a:ext cx="72000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sr-Latn-C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6153" grpId="0" animBg="1"/>
      <p:bldP spid="6156" grpId="0" autoUpdateAnimBg="0"/>
      <p:bldP spid="6157" grpId="0" animBg="1"/>
      <p:bldP spid="6160" grpId="0" animBg="1"/>
      <p:bldP spid="15" grpId="0"/>
      <p:bldP spid="6161" grpId="0"/>
      <p:bldP spid="61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552700" y="198755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i="1">
                <a:latin typeface="Arial" charset="0"/>
              </a:rPr>
              <a:t>A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1249363" y="1576388"/>
            <a:ext cx="6502400" cy="1897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599113" y="3016250"/>
            <a:ext cx="62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 B 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2624138" y="1973482"/>
            <a:ext cx="3444875" cy="10096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arrow" w="sm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Oval 16"/>
          <p:cNvSpPr>
            <a:spLocks noChangeArrowheads="1"/>
          </p:cNvSpPr>
          <p:nvPr/>
        </p:nvSpPr>
        <p:spPr bwMode="auto">
          <a:xfrm flipH="1" flipV="1">
            <a:off x="5995988" y="29257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sr-Latn-CS">
              <a:latin typeface="Arial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28600" y="377825"/>
            <a:ext cx="3197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>
                <a:solidFill>
                  <a:srgbClr val="FF3300"/>
                </a:solidFill>
                <a:latin typeface="Arial" charset="0"/>
              </a:rPr>
              <a:t>Određenost vektora </a:t>
            </a:r>
            <a:endParaRPr lang="hr-HR" sz="2000" i="1" u="sng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 flipH="1" flipV="1">
            <a:off x="2552700" y="1922902"/>
            <a:ext cx="71438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sr-Latn-CS">
              <a:latin typeface="Arial" charset="0"/>
            </a:endParaRPr>
          </a:p>
        </p:txBody>
      </p:sp>
      <p:sp>
        <p:nvSpPr>
          <p:cNvPr id="15" name="TekstniOkvir 14"/>
          <p:cNvSpPr txBox="1">
            <a:spLocks noChangeArrowheads="1"/>
          </p:cNvSpPr>
          <p:nvPr/>
        </p:nvSpPr>
        <p:spPr bwMode="auto">
          <a:xfrm>
            <a:off x="7196138" y="2997200"/>
            <a:ext cx="238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i="1">
                <a:latin typeface="Arial" charset="0"/>
              </a:rPr>
              <a:t>p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190500" y="3716338"/>
            <a:ext cx="87503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Pravac </a:t>
            </a:r>
            <a:r>
              <a:rPr lang="hr-HR" sz="2000" i="1" dirty="0">
                <a:latin typeface="Arial" charset="0"/>
              </a:rPr>
              <a:t>p </a:t>
            </a:r>
            <a:r>
              <a:rPr lang="hr-HR" sz="2000" dirty="0">
                <a:latin typeface="Arial" charset="0"/>
              </a:rPr>
              <a:t>nazivamo </a:t>
            </a:r>
            <a:r>
              <a:rPr lang="hr-HR" sz="2000" b="1" dirty="0">
                <a:solidFill>
                  <a:srgbClr val="0070C0"/>
                </a:solidFill>
                <a:latin typeface="Arial" charset="0"/>
              </a:rPr>
              <a:t>pravcem nositeljem </a:t>
            </a:r>
            <a:r>
              <a:rPr lang="hr-HR" sz="2000" dirty="0">
                <a:latin typeface="Arial" charset="0"/>
              </a:rPr>
              <a:t>vektora    </a:t>
            </a:r>
            <a:r>
              <a:rPr lang="hr-HR" sz="2000" i="1" dirty="0">
                <a:latin typeface="Arial" charset="0"/>
              </a:rPr>
              <a:t> </a:t>
            </a:r>
            <a:r>
              <a:rPr lang="hr-HR" sz="2000" dirty="0">
                <a:latin typeface="Arial" charset="0"/>
              </a:rPr>
              <a:t>  . Kažemo da vektor      </a:t>
            </a:r>
            <a:r>
              <a:rPr lang="hr-HR" sz="2000" b="1" i="1" dirty="0">
                <a:solidFill>
                  <a:srgbClr val="0070C0"/>
                </a:solidFill>
                <a:latin typeface="Arial" charset="0"/>
              </a:rPr>
              <a:t>ima smjer </a:t>
            </a:r>
            <a:r>
              <a:rPr lang="hr-HR" sz="2000" dirty="0">
                <a:latin typeface="Arial" charset="0"/>
              </a:rPr>
              <a:t>pravca </a:t>
            </a:r>
            <a:r>
              <a:rPr lang="hr-HR" sz="2000" i="1" dirty="0">
                <a:latin typeface="Arial" charset="0"/>
              </a:rPr>
              <a:t>p</a:t>
            </a:r>
            <a:r>
              <a:rPr lang="hr-HR" sz="2000" dirty="0">
                <a:latin typeface="Arial" charset="0"/>
              </a:rPr>
              <a:t>, pravca </a:t>
            </a:r>
            <a:r>
              <a:rPr lang="hr-HR" sz="2000" i="1" dirty="0">
                <a:latin typeface="Arial" charset="0"/>
              </a:rPr>
              <a:t>AB</a:t>
            </a:r>
            <a:r>
              <a:rPr lang="hr-HR" sz="2000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Pri crtanju vektora strelicu stavljamo kod završne točke i ona nam pokazuje </a:t>
            </a:r>
            <a:r>
              <a:rPr lang="hr-HR" sz="2000" b="1" i="1" dirty="0">
                <a:solidFill>
                  <a:srgbClr val="0070C0"/>
                </a:solidFill>
                <a:latin typeface="Arial" charset="0"/>
              </a:rPr>
              <a:t>orijentaciju vektora </a:t>
            </a:r>
            <a:r>
              <a:rPr lang="hr-HR" sz="2000" dirty="0" smtClean="0">
                <a:latin typeface="Arial" charset="0"/>
              </a:rPr>
              <a:t>(od </a:t>
            </a:r>
            <a:r>
              <a:rPr lang="hr-HR" sz="2000" dirty="0">
                <a:latin typeface="Arial" charset="0"/>
              </a:rPr>
              <a:t>točke </a:t>
            </a:r>
            <a:r>
              <a:rPr lang="hr-HR" sz="2000" i="1" dirty="0">
                <a:latin typeface="Arial" charset="0"/>
              </a:rPr>
              <a:t>A </a:t>
            </a:r>
            <a:r>
              <a:rPr lang="hr-HR" sz="2000" dirty="0">
                <a:latin typeface="Arial" charset="0"/>
              </a:rPr>
              <a:t>do točke </a:t>
            </a:r>
            <a:r>
              <a:rPr lang="hr-HR" sz="2000" i="1" dirty="0">
                <a:latin typeface="Arial" charset="0"/>
              </a:rPr>
              <a:t>B</a:t>
            </a:r>
            <a:r>
              <a:rPr lang="hr-HR" sz="2000" dirty="0">
                <a:latin typeface="Arial" charset="0"/>
              </a:rPr>
              <a:t>).</a:t>
            </a:r>
          </a:p>
          <a:p>
            <a:pPr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Vektor je dužina pa ima i svoju duljinu. </a:t>
            </a:r>
            <a:r>
              <a:rPr lang="hr-HR" sz="2000" b="1" i="1" dirty="0">
                <a:solidFill>
                  <a:srgbClr val="0070C0"/>
                </a:solidFill>
                <a:latin typeface="Arial" charset="0"/>
              </a:rPr>
              <a:t>Duljina ili modul vektora        </a:t>
            </a:r>
            <a:r>
              <a:rPr lang="hr-HR" sz="2000" dirty="0">
                <a:latin typeface="Arial" charset="0"/>
              </a:rPr>
              <a:t>je udaljenost točaka </a:t>
            </a:r>
            <a:r>
              <a:rPr lang="hr-HR" sz="2000" i="1" dirty="0">
                <a:latin typeface="Arial" charset="0"/>
              </a:rPr>
              <a:t>A</a:t>
            </a:r>
            <a:r>
              <a:rPr lang="hr-HR" sz="2000" dirty="0">
                <a:latin typeface="Arial" charset="0"/>
              </a:rPr>
              <a:t> i </a:t>
            </a:r>
            <a:r>
              <a:rPr lang="hr-HR" sz="2000" i="1" dirty="0">
                <a:latin typeface="Arial" charset="0"/>
              </a:rPr>
              <a:t>B</a:t>
            </a:r>
            <a:r>
              <a:rPr lang="hr-HR" sz="2000" dirty="0">
                <a:latin typeface="Arial" charset="0"/>
              </a:rPr>
              <a:t> tj. duljina dužine </a:t>
            </a:r>
            <a:r>
              <a:rPr lang="hr-HR" sz="2000" i="1" dirty="0" smtClean="0">
                <a:latin typeface="Arial" charset="0"/>
              </a:rPr>
              <a:t>AB  </a:t>
            </a:r>
            <a:r>
              <a:rPr lang="hr-HR" sz="2000" dirty="0" smtClean="0">
                <a:latin typeface="Arial" charset="0"/>
              </a:rPr>
              <a:t> </a:t>
            </a:r>
            <a:r>
              <a:rPr lang="hr-HR" sz="2000" dirty="0">
                <a:latin typeface="Arial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hr-HR" sz="2000" dirty="0">
                <a:latin typeface="Arial" charset="0"/>
              </a:rPr>
              <a:t>Duljinu vektora označujemo s </a:t>
            </a:r>
            <a:r>
              <a:rPr lang="hr-HR" sz="2800" dirty="0" smtClean="0">
                <a:latin typeface="Arial" charset="0"/>
              </a:rPr>
              <a:t>|</a:t>
            </a:r>
            <a:r>
              <a:rPr lang="hr-HR" sz="2000" i="1" dirty="0" smtClean="0">
                <a:latin typeface="Arial" charset="0"/>
              </a:rPr>
              <a:t>AB</a:t>
            </a:r>
            <a:r>
              <a:rPr lang="hr-HR" sz="2800" dirty="0" smtClean="0">
                <a:latin typeface="Arial" charset="0"/>
              </a:rPr>
              <a:t>|</a:t>
            </a:r>
            <a:endParaRPr lang="hr-HR" sz="2800" i="1" dirty="0">
              <a:latin typeface="Arial" charset="0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425825" y="1217613"/>
            <a:ext cx="53514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>
                <a:solidFill>
                  <a:srgbClr val="FF3300"/>
                </a:solidFill>
                <a:latin typeface="Arial" charset="0"/>
              </a:rPr>
              <a:t>Vektor je određen duljinom , smjerom i orijentacijom.</a:t>
            </a:r>
            <a:endParaRPr lang="hr-HR" sz="2000" i="1" u="sng">
              <a:solidFill>
                <a:srgbClr val="FF3300"/>
              </a:solidFill>
              <a:latin typeface="Arial" charset="0"/>
            </a:endParaRPr>
          </a:p>
        </p:txBody>
      </p:sp>
      <p:grpSp>
        <p:nvGrpSpPr>
          <p:cNvPr id="20" name="Grupa 19"/>
          <p:cNvGrpSpPr/>
          <p:nvPr/>
        </p:nvGrpSpPr>
        <p:grpSpPr>
          <a:xfrm>
            <a:off x="5775627" y="3716338"/>
            <a:ext cx="598241" cy="400110"/>
            <a:chOff x="4232003" y="3198168"/>
            <a:chExt cx="598241" cy="400110"/>
          </a:xfrm>
        </p:grpSpPr>
        <p:sp>
          <p:nvSpPr>
            <p:cNvPr id="21" name="Pravokutnik 20"/>
            <p:cNvSpPr/>
            <p:nvPr/>
          </p:nvSpPr>
          <p:spPr>
            <a:xfrm>
              <a:off x="4232003" y="3198168"/>
              <a:ext cx="5982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i="1" dirty="0">
                  <a:solidFill>
                    <a:srgbClr val="FF0000"/>
                  </a:solidFill>
                  <a:latin typeface="Arial" charset="0"/>
                </a:rPr>
                <a:t>AB</a:t>
              </a:r>
              <a:r>
                <a:rPr lang="hr-HR" sz="2000" dirty="0">
                  <a:solidFill>
                    <a:srgbClr val="FF0000"/>
                  </a:solidFill>
                  <a:latin typeface="Arial" charset="0"/>
                </a:rPr>
                <a:t> </a:t>
              </a:r>
              <a:endParaRPr lang="hr-HR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Ravni poveznik 21"/>
            <p:cNvCxnSpPr/>
            <p:nvPr/>
          </p:nvCxnSpPr>
          <p:spPr>
            <a:xfrm>
              <a:off x="4334510" y="3214029"/>
              <a:ext cx="360000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a 22"/>
          <p:cNvGrpSpPr/>
          <p:nvPr/>
        </p:nvGrpSpPr>
        <p:grpSpPr>
          <a:xfrm>
            <a:off x="8406665" y="3718131"/>
            <a:ext cx="598241" cy="400110"/>
            <a:chOff x="4232003" y="3198168"/>
            <a:chExt cx="598241" cy="400110"/>
          </a:xfrm>
        </p:grpSpPr>
        <p:sp>
          <p:nvSpPr>
            <p:cNvPr id="24" name="Pravokutnik 23"/>
            <p:cNvSpPr/>
            <p:nvPr/>
          </p:nvSpPr>
          <p:spPr>
            <a:xfrm>
              <a:off x="4232003" y="3198168"/>
              <a:ext cx="5982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i="1" dirty="0">
                  <a:solidFill>
                    <a:srgbClr val="FF0000"/>
                  </a:solidFill>
                  <a:latin typeface="Arial" charset="0"/>
                </a:rPr>
                <a:t>AB</a:t>
              </a:r>
              <a:r>
                <a:rPr lang="hr-HR" sz="2000" dirty="0">
                  <a:solidFill>
                    <a:srgbClr val="FF0000"/>
                  </a:solidFill>
                  <a:latin typeface="Arial" charset="0"/>
                </a:rPr>
                <a:t> </a:t>
              </a:r>
              <a:endParaRPr lang="hr-HR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Ravni poveznik 24"/>
            <p:cNvCxnSpPr/>
            <p:nvPr/>
          </p:nvCxnSpPr>
          <p:spPr>
            <a:xfrm>
              <a:off x="4334510" y="3214029"/>
              <a:ext cx="360000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a 25"/>
          <p:cNvGrpSpPr/>
          <p:nvPr/>
        </p:nvGrpSpPr>
        <p:grpSpPr>
          <a:xfrm>
            <a:off x="2728461" y="391893"/>
            <a:ext cx="598241" cy="400110"/>
            <a:chOff x="4232003" y="3198168"/>
            <a:chExt cx="598241" cy="400110"/>
          </a:xfrm>
        </p:grpSpPr>
        <p:sp>
          <p:nvSpPr>
            <p:cNvPr id="27" name="Pravokutnik 26"/>
            <p:cNvSpPr/>
            <p:nvPr/>
          </p:nvSpPr>
          <p:spPr>
            <a:xfrm>
              <a:off x="4232003" y="3198168"/>
              <a:ext cx="5982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i="1" dirty="0">
                  <a:solidFill>
                    <a:srgbClr val="FF0000"/>
                  </a:solidFill>
                  <a:latin typeface="Arial" charset="0"/>
                </a:rPr>
                <a:t>AB</a:t>
              </a:r>
              <a:r>
                <a:rPr lang="hr-HR" sz="2000" dirty="0">
                  <a:solidFill>
                    <a:srgbClr val="FF0000"/>
                  </a:solidFill>
                  <a:latin typeface="Arial" charset="0"/>
                </a:rPr>
                <a:t> </a:t>
              </a:r>
              <a:endParaRPr lang="hr-HR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Ravni poveznik 27"/>
            <p:cNvCxnSpPr/>
            <p:nvPr/>
          </p:nvCxnSpPr>
          <p:spPr>
            <a:xfrm>
              <a:off x="4334510" y="3214029"/>
              <a:ext cx="360000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a 28"/>
          <p:cNvGrpSpPr/>
          <p:nvPr/>
        </p:nvGrpSpPr>
        <p:grpSpPr>
          <a:xfrm>
            <a:off x="7588395" y="5250082"/>
            <a:ext cx="598241" cy="400110"/>
            <a:chOff x="4232003" y="3198168"/>
            <a:chExt cx="598241" cy="400110"/>
          </a:xfrm>
        </p:grpSpPr>
        <p:sp>
          <p:nvSpPr>
            <p:cNvPr id="30" name="Pravokutnik 29"/>
            <p:cNvSpPr/>
            <p:nvPr/>
          </p:nvSpPr>
          <p:spPr>
            <a:xfrm>
              <a:off x="4232003" y="3198168"/>
              <a:ext cx="59824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i="1" dirty="0">
                  <a:solidFill>
                    <a:srgbClr val="FF0000"/>
                  </a:solidFill>
                  <a:latin typeface="Arial" charset="0"/>
                </a:rPr>
                <a:t>AB</a:t>
              </a:r>
              <a:r>
                <a:rPr lang="hr-HR" sz="2000" dirty="0">
                  <a:solidFill>
                    <a:srgbClr val="FF0000"/>
                  </a:solidFill>
                  <a:latin typeface="Arial" charset="0"/>
                </a:rPr>
                <a:t> </a:t>
              </a:r>
              <a:endParaRPr lang="hr-HR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31" name="Ravni poveznik 30"/>
            <p:cNvCxnSpPr/>
            <p:nvPr/>
          </p:nvCxnSpPr>
          <p:spPr>
            <a:xfrm>
              <a:off x="4334510" y="3214029"/>
              <a:ext cx="360000" cy="0"/>
            </a:xfrm>
            <a:prstGeom prst="line">
              <a:avLst/>
            </a:prstGeom>
            <a:ln w="19050">
              <a:solidFill>
                <a:srgbClr val="FF0000"/>
              </a:solidFill>
              <a:headEnd type="none" w="med" len="med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Ravni poveznik 31"/>
          <p:cNvCxnSpPr/>
          <p:nvPr/>
        </p:nvCxnSpPr>
        <p:spPr>
          <a:xfrm>
            <a:off x="4816224" y="5595069"/>
            <a:ext cx="36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>
            <a:off x="3749604" y="6192066"/>
            <a:ext cx="36000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3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6153" grpId="0" animBg="1"/>
      <p:bldP spid="6156" grpId="0" autoUpdateAnimBg="0"/>
      <p:bldP spid="6157" grpId="0" animBg="1"/>
      <p:bldP spid="6160" grpId="0" animBg="1"/>
      <p:bldP spid="6163" grpId="0" animBg="1"/>
      <p:bldP spid="15" grpId="0"/>
      <p:bldP spid="17" grpId="0"/>
    </p:bldLst>
  </p:timing>
</p:sld>
</file>

<file path=ppt/theme/theme1.xml><?xml version="1.0" encoding="utf-8"?>
<a:theme xmlns:a="http://schemas.openxmlformats.org/drawingml/2006/main" name="Math 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ično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__skup_cijelih_brojeva.potx" id="{D4D0B4EF-56D0-45F5-B64C-EC50820C2B58}" vid="{6EB24884-7CD9-4146-B0C1-4C1D3B2899F9}"/>
    </a:ext>
  </a:extLst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8</Template>
  <TotalTime>1057</TotalTime>
  <Words>207</Words>
  <Application>Microsoft Office PowerPoint</Application>
  <PresentationFormat>Prikaz na zaslonu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4</vt:i4>
      </vt:variant>
    </vt:vector>
  </HeadingPairs>
  <TitlesOfParts>
    <vt:vector size="9" baseType="lpstr">
      <vt:lpstr>Arial</vt:lpstr>
      <vt:lpstr>Myriad Pro</vt:lpstr>
      <vt:lpstr>Times New Roman</vt:lpstr>
      <vt:lpstr>Math 8</vt:lpstr>
      <vt:lpstr>Theme 5</vt:lpstr>
      <vt:lpstr>1.4. VEKTORI</vt:lpstr>
      <vt:lpstr>PowerPoint prezentacija</vt:lpstr>
      <vt:lpstr>PowerPoint prezentacija</vt:lpstr>
      <vt:lpstr>PowerPoint prezentacija</vt:lpstr>
    </vt:vector>
  </TitlesOfParts>
  <Company>PCchip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Pojam vektora</dc:title>
  <dc:creator>Saša Orčić</dc:creator>
  <cp:lastModifiedBy>Zeljka</cp:lastModifiedBy>
  <cp:revision>77</cp:revision>
  <dcterms:created xsi:type="dcterms:W3CDTF">2004-01-20T14:13:14Z</dcterms:created>
  <dcterms:modified xsi:type="dcterms:W3CDTF">2020-08-28T17:23:30Z</dcterms:modified>
</cp:coreProperties>
</file>