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  <p:sldMasterId id="2147483775" r:id="rId2"/>
  </p:sldMasterIdLst>
  <p:notesMasterIdLst>
    <p:notesMasterId r:id="rId9"/>
  </p:notesMasterIdLst>
  <p:sldIdLst>
    <p:sldId id="278" r:id="rId3"/>
    <p:sldId id="276" r:id="rId4"/>
    <p:sldId id="260" r:id="rId5"/>
    <p:sldId id="262" r:id="rId6"/>
    <p:sldId id="261" r:id="rId7"/>
    <p:sldId id="270" r:id="rId8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35">
          <p15:clr>
            <a:srgbClr val="A4A3A4"/>
          </p15:clr>
        </p15:guide>
        <p15:guide id="2" pos="29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25" autoAdjust="0"/>
    <p:restoredTop sz="91191" autoAdjust="0"/>
  </p:normalViewPr>
  <p:slideViewPr>
    <p:cSldViewPr snapToGrid="0" snapToObjects="1">
      <p:cViewPr varScale="1">
        <p:scale>
          <a:sx n="74" d="100"/>
          <a:sy n="74" d="100"/>
        </p:scale>
        <p:origin x="1104" y="54"/>
      </p:cViewPr>
      <p:guideLst>
        <p:guide orient="horz" pos="3935"/>
        <p:guide pos="29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07C010-4E40-4729-B0E3-C887947BEC9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dirty="0" smtClean="0"/>
          </a:p>
        </p:txBody>
      </p:sp>
      <p:sp>
        <p:nvSpPr>
          <p:cNvPr id="1126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79EE9-CE0D-4F80-90B6-9AC86D142642}" type="slidenum">
              <a:rPr lang="hr-HR" smtClean="0"/>
              <a:pPr/>
              <a:t>3</a:t>
            </a:fld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07C010-4E40-4729-B0E3-C887947BEC9B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900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72000"/>
            <a:ext cx="7772400" cy="1470025"/>
          </a:xfrm>
        </p:spPr>
        <p:txBody>
          <a:bodyPr/>
          <a:lstStyle>
            <a:lvl1pPr marL="360000" algn="l">
              <a:defRPr sz="2000"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999461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 dirty="0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A46B6-F4AA-4E0D-B00A-C96571305E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1DAF4-3D17-4630-B4B7-5B002BC0394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9667-4544-4B67-9BAE-B1F971DF14E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570536"/>
            <a:ext cx="7772400" cy="783011"/>
          </a:xfrm>
        </p:spPr>
        <p:txBody>
          <a:bodyPr/>
          <a:lstStyle>
            <a:lvl1pPr marL="540000" algn="ctr">
              <a:defRPr sz="2000" b="1" baseline="0">
                <a:solidFill>
                  <a:schemeClr val="tx1"/>
                </a:solidFill>
                <a:latin typeface="Myriad Pro" pitchFamily="34" charset="0"/>
              </a:defRPr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552700"/>
            <a:ext cx="6400800" cy="1752600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71B5E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dirty="0" smtClean="0"/>
              <a:t>Kliknite da biste uredili stil podnaslova matrice</a:t>
            </a:r>
            <a:endParaRPr lang="hr-HR" dirty="0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F5921-3BB1-4858-B0C3-F08C38DC7F40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004C2F-0348-44B7-8CD7-22A5D7CA6258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746" y="6251945"/>
            <a:ext cx="2888281" cy="60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lika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03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A7B8-B2AE-4664-AC31-248030213DA9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AF3FB-7FBE-4DE9-8FBD-5EBF997F8F5D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746" y="6251945"/>
            <a:ext cx="2888281" cy="60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3006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4EE76-CCF2-4B5D-AE0B-DD60D0FEFA0F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BB892-0BDC-4A53-A93D-BAF83F715840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9299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5E363-86EC-409C-B618-36B9CE464D00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C4C80-5C0C-4297-B093-5DEE04B9FE2B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08910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B03F8-5E76-40E4-B83B-691A6349ECC6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CA423-12EF-490D-A034-CB9A8396956A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40304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BB5-4096-4648-B530-91591482C588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5E373-3B02-426D-9ECE-731B5AB86BE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435031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017F-D813-4EAD-AB2D-4BB2793B3548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4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F736224-CA90-4E1E-807B-1CA77B374D5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060" y="6252639"/>
            <a:ext cx="2884968" cy="60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24290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D5A2F-DF80-44C1-A489-87C660904377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F564F-72C4-409A-8245-966DB5F9C8B9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6429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2D02-5E09-4201-BD3B-95BC635FF29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 smtClean="0"/>
              <a:t>Kliknite ikonu da biste dodali  sliku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DDD24-C964-47A1-8739-F51779496BA1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084BB-7122-48AA-A3D4-2E4C29902DC0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83395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9FD5B-11B6-40D2-ADCC-79551931D72C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62AF9-AA3A-400D-85F5-A2F66C7ED43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0120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BE9F-FFE1-47BF-AB4F-AD7E7DCD55DA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6D36-C35F-4B62-9801-3FFCD638C1B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246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3DA8E-D7E6-4A79-95E7-F2971EC4697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FC290-00AE-4331-9C95-94510CAFC28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AF4DE-0EB0-4CF6-A2C1-E876FDD089E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D4BF1-7702-4B99-ABEE-5575E2401AC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400" y="107950"/>
            <a:ext cx="7524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880D1-55DC-4340-A025-A229C6E3525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E28E4-9618-4BCF-A2C2-40BD340689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300E-38A6-45E3-834C-F41A155F5F5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5123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F6D192-5F19-41D3-B07B-1B173E7E40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74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F8652A-47C7-4CC9-B250-F0ED239C11E0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81FE9FC5-E9EB-458A-B145-1450193F645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6184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07915"/>
            <a:ext cx="7772400" cy="1470025"/>
          </a:xfrm>
        </p:spPr>
        <p:txBody>
          <a:bodyPr/>
          <a:lstStyle/>
          <a:p>
            <a:pPr marL="358775"/>
            <a:r>
              <a:rPr lang="hr-HR" altLang="sr-Latn-RS" dirty="0" smtClean="0"/>
              <a:t>1.4. VEKTORI</a:t>
            </a:r>
            <a:endParaRPr lang="hr-HR" altLang="sr-Latn-RS" dirty="0" smtClean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1241425"/>
            <a:ext cx="6400800" cy="4375150"/>
          </a:xfrm>
        </p:spPr>
        <p:txBody>
          <a:bodyPr/>
          <a:lstStyle/>
          <a:p>
            <a:pPr eaLnBrk="1" hangingPunct="1"/>
            <a:r>
              <a:rPr lang="hr-HR" altLang="sr-Latn-RS" dirty="0" smtClean="0"/>
              <a:t>Određenost vektora</a:t>
            </a:r>
            <a:endParaRPr lang="hr-HR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54190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\\tartar\Home\_Razmjena\g krivokapic\MULTIMEDIJA\Sanja multimedija  zadnje izmjene prezentacija\8.1\vek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847725"/>
            <a:ext cx="8702675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481013" y="269875"/>
            <a:ext cx="6927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dirty="0"/>
              <a:t>Osnovni elementi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99281" y="-88106"/>
            <a:ext cx="7772400" cy="1033463"/>
          </a:xfrm>
        </p:spPr>
        <p:txBody>
          <a:bodyPr/>
          <a:lstStyle/>
          <a:p>
            <a:r>
              <a:rPr lang="hr-HR" sz="2400" dirty="0" smtClean="0">
                <a:cs typeface="Arial" charset="0"/>
              </a:rPr>
              <a:t>Smjer vektora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idx="1"/>
          </p:nvPr>
        </p:nvSpPr>
        <p:spPr>
          <a:xfrm>
            <a:off x="341313" y="876300"/>
            <a:ext cx="8461375" cy="8874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r-HR" sz="2000" smtClean="0">
                <a:cs typeface="Arial" charset="0"/>
              </a:rPr>
              <a:t>Vektori imaju </a:t>
            </a:r>
            <a:r>
              <a:rPr lang="hr-HR" sz="2000" b="1" smtClean="0">
                <a:solidFill>
                  <a:srgbClr val="FF3300"/>
                </a:solidFill>
                <a:cs typeface="Arial" charset="0"/>
              </a:rPr>
              <a:t>isti smjer</a:t>
            </a:r>
            <a:r>
              <a:rPr lang="hr-HR" sz="2000" b="1" smtClean="0">
                <a:cs typeface="Arial" charset="0"/>
              </a:rPr>
              <a:t>  </a:t>
            </a:r>
            <a:r>
              <a:rPr lang="hr-HR" sz="2000" b="1" smtClean="0">
                <a:solidFill>
                  <a:srgbClr val="0070C0"/>
                </a:solidFill>
                <a:cs typeface="Arial" charset="0"/>
              </a:rPr>
              <a:t>(kolinearni vektori) </a:t>
            </a:r>
            <a:r>
              <a:rPr lang="hr-HR" sz="2000" smtClean="0">
                <a:cs typeface="Arial" charset="0"/>
              </a:rPr>
              <a:t>ako leže na istom pravcu ili na međusobno usporednim pravcima. 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961231" y="2349818"/>
            <a:ext cx="5621337" cy="19367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1561306" y="3586481"/>
            <a:ext cx="1439862" cy="495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>
            <a:off x="4469606" y="2787968"/>
            <a:ext cx="854075" cy="300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2313781" y="2697481"/>
            <a:ext cx="5621337" cy="19367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V="1">
            <a:off x="3359943" y="3370581"/>
            <a:ext cx="26543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366043" y="3649981"/>
            <a:ext cx="37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A</a:t>
            </a: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948531" y="1333818"/>
            <a:ext cx="5621337" cy="19367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3091656" y="1971993"/>
            <a:ext cx="1647825" cy="569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805906" y="3148331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B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182393" y="2356168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N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094956" y="2684781"/>
            <a:ext cx="39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M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193256" y="4265931"/>
            <a:ext cx="538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F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839618" y="3332481"/>
            <a:ext cx="41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D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905918" y="2110106"/>
            <a:ext cx="30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P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4709318" y="1875156"/>
            <a:ext cx="55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R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54806" y="5280344"/>
            <a:ext cx="4541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2000">
                <a:latin typeface="Arial" charset="0"/>
              </a:rPr>
              <a:t>Isti smjer imaju vektori: 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3171151" y="5210158"/>
            <a:ext cx="3696177" cy="461665"/>
            <a:chOff x="3334304" y="5172476"/>
            <a:chExt cx="3696177" cy="461665"/>
          </a:xfrm>
        </p:grpSpPr>
        <p:sp>
          <p:nvSpPr>
            <p:cNvPr id="3" name="TekstniOkvir 2"/>
            <p:cNvSpPr txBox="1"/>
            <p:nvPr/>
          </p:nvSpPr>
          <p:spPr>
            <a:xfrm>
              <a:off x="3334304" y="5172476"/>
              <a:ext cx="36961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i="1" dirty="0" smtClean="0">
                  <a:latin typeface="+mn-lt"/>
                </a:rPr>
                <a:t>RP, AB , NM, FD</a:t>
              </a:r>
              <a:endParaRPr lang="hr-HR" i="1" dirty="0">
                <a:latin typeface="+mn-lt"/>
              </a:endParaRPr>
            </a:p>
          </p:txBody>
        </p:sp>
        <p:cxnSp>
          <p:nvCxnSpPr>
            <p:cNvPr id="5" name="Ravni poveznik sa strelicom 4"/>
            <p:cNvCxnSpPr/>
            <p:nvPr/>
          </p:nvCxnSpPr>
          <p:spPr>
            <a:xfrm>
              <a:off x="3462336" y="5172476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sa strelicom 27"/>
            <p:cNvCxnSpPr/>
            <p:nvPr/>
          </p:nvCxnSpPr>
          <p:spPr>
            <a:xfrm>
              <a:off x="4003514" y="5172476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sa strelicom 28"/>
            <p:cNvCxnSpPr/>
            <p:nvPr/>
          </p:nvCxnSpPr>
          <p:spPr>
            <a:xfrm>
              <a:off x="4587240" y="5172476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vni poveznik sa strelicom 29"/>
            <p:cNvCxnSpPr/>
            <p:nvPr/>
          </p:nvCxnSpPr>
          <p:spPr>
            <a:xfrm>
              <a:off x="5182392" y="5172476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 animBg="1"/>
      <p:bldP spid="9223" grpId="0" animBg="1"/>
      <p:bldP spid="9224" grpId="0" animBg="1"/>
      <p:bldP spid="9226" grpId="0" animBg="1"/>
      <p:bldP spid="9227" grpId="0" autoUpdateAnimBg="0"/>
      <p:bldP spid="9228" grpId="0" animBg="1"/>
      <p:bldP spid="9229" grpId="0" animBg="1"/>
      <p:bldP spid="9230" grpId="0" autoUpdateAnimBg="0"/>
      <p:bldP spid="9231" grpId="0" autoUpdateAnimBg="0"/>
      <p:bldP spid="9232" grpId="0" autoUpdateAnimBg="0"/>
      <p:bldP spid="9233" grpId="0" autoUpdateAnimBg="0"/>
      <p:bldP spid="9234" grpId="0" autoUpdateAnimBg="0"/>
      <p:bldP spid="9235" grpId="0" autoUpdateAnimBg="0"/>
      <p:bldP spid="9236" grpId="0" autoUpdateAnimBg="0"/>
      <p:bldP spid="92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aobljeni pravokutnik 30"/>
          <p:cNvSpPr>
            <a:spLocks noChangeArrowheads="1"/>
          </p:cNvSpPr>
          <p:nvPr/>
        </p:nvSpPr>
        <p:spPr bwMode="auto">
          <a:xfrm>
            <a:off x="5167313" y="4089400"/>
            <a:ext cx="2989262" cy="1057275"/>
          </a:xfrm>
          <a:prstGeom prst="roundRect">
            <a:avLst>
              <a:gd name="adj" fmla="val 16667"/>
            </a:avLst>
          </a:prstGeom>
          <a:solidFill>
            <a:srgbClr val="FFC000">
              <a:alpha val="30196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sr-Latn-C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631825" y="1192213"/>
            <a:ext cx="5621338" cy="19367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2563813" y="1897063"/>
            <a:ext cx="1677987" cy="569912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 type="oval" w="med" len="med"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V="1">
            <a:off x="1371600" y="1811338"/>
            <a:ext cx="5621338" cy="19367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none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V="1">
            <a:off x="2462213" y="2894013"/>
            <a:ext cx="1420812" cy="495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4932363" y="2233613"/>
            <a:ext cx="854075" cy="300037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 type="oval" w="med" len="med"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V="1">
            <a:off x="2462213" y="2160588"/>
            <a:ext cx="5621337" cy="19367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V="1">
            <a:off x="3913188" y="2671763"/>
            <a:ext cx="2654300" cy="941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279650" y="3400425"/>
            <a:ext cx="374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latin typeface="Arial" charset="0"/>
              </a:rPr>
              <a:t>A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757613" y="2868613"/>
            <a:ext cx="404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latin typeface="Arial" charset="0"/>
              </a:rPr>
              <a:t>B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732463" y="2184400"/>
            <a:ext cx="433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latin typeface="Arial" charset="0"/>
              </a:rPr>
              <a:t>N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751388" y="2462213"/>
            <a:ext cx="39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latin typeface="Arial" charset="0"/>
              </a:rPr>
              <a:t>M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748088" y="3598863"/>
            <a:ext cx="538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latin typeface="Arial" charset="0"/>
              </a:rPr>
              <a:t>F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492875" y="2671763"/>
            <a:ext cx="419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latin typeface="Arial" charset="0"/>
              </a:rPr>
              <a:t>D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511425" y="2424113"/>
            <a:ext cx="301625" cy="400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latin typeface="Arial" charset="0"/>
              </a:rPr>
              <a:t>P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4232275" y="1827213"/>
            <a:ext cx="552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latin typeface="Arial" charset="0"/>
              </a:rPr>
              <a:t>R</a:t>
            </a:r>
          </a:p>
        </p:txBody>
      </p:sp>
      <p:sp>
        <p:nvSpPr>
          <p:cNvPr id="2074" name="Rectangle 29"/>
          <p:cNvSpPr>
            <a:spLocks noChangeArrowheads="1"/>
          </p:cNvSpPr>
          <p:nvPr/>
        </p:nvSpPr>
        <p:spPr bwMode="auto">
          <a:xfrm>
            <a:off x="685800" y="-153988"/>
            <a:ext cx="77724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hr-HR">
                <a:solidFill>
                  <a:schemeClr val="tx2"/>
                </a:solidFill>
                <a:latin typeface="Arial" charset="0"/>
              </a:rPr>
              <a:t>Orijentacija vektora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306388" y="700088"/>
            <a:ext cx="8591550" cy="369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2000">
                <a:latin typeface="Arial" charset="0"/>
              </a:rPr>
              <a:t>Vektori koji imaju </a:t>
            </a:r>
            <a:r>
              <a:rPr lang="hr-HR" sz="2000" b="1">
                <a:solidFill>
                  <a:srgbClr val="FF3300"/>
                </a:solidFill>
                <a:latin typeface="Arial" charset="0"/>
              </a:rPr>
              <a:t>isti smjer</a:t>
            </a:r>
            <a:r>
              <a:rPr lang="hr-HR" sz="2000" b="1">
                <a:latin typeface="Arial" charset="0"/>
              </a:rPr>
              <a:t> </a:t>
            </a:r>
            <a:r>
              <a:rPr lang="hr-HR" sz="2000">
                <a:latin typeface="Arial" charset="0"/>
              </a:rPr>
              <a:t>mogu imati </a:t>
            </a:r>
            <a:r>
              <a:rPr lang="hr-HR" sz="2000" b="1">
                <a:solidFill>
                  <a:schemeClr val="accent2"/>
                </a:solidFill>
                <a:latin typeface="Arial" charset="0"/>
              </a:rPr>
              <a:t>iste</a:t>
            </a:r>
            <a:r>
              <a:rPr lang="hr-HR" sz="2000">
                <a:latin typeface="Arial" charset="0"/>
              </a:rPr>
              <a:t> ili </a:t>
            </a:r>
            <a:r>
              <a:rPr lang="hr-HR" sz="2000" b="1">
                <a:solidFill>
                  <a:schemeClr val="accent2"/>
                </a:solidFill>
                <a:latin typeface="Arial" charset="0"/>
              </a:rPr>
              <a:t>suprotne orijentacije</a:t>
            </a:r>
            <a:r>
              <a:rPr lang="hr-HR" sz="2000">
                <a:latin typeface="Arial" charset="0"/>
              </a:rPr>
              <a:t>. 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299377" y="5275513"/>
            <a:ext cx="7629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2000" dirty="0">
                <a:latin typeface="Arial" charset="0"/>
              </a:rPr>
              <a:t>Koji vektori imaju suprotne orijentacije?</a:t>
            </a:r>
          </a:p>
        </p:txBody>
      </p:sp>
      <p:sp>
        <p:nvSpPr>
          <p:cNvPr id="29" name="TekstniOkvir 28"/>
          <p:cNvSpPr txBox="1"/>
          <p:nvPr/>
        </p:nvSpPr>
        <p:spPr>
          <a:xfrm>
            <a:off x="5332413" y="4286250"/>
            <a:ext cx="29892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2000" dirty="0">
                <a:latin typeface="+mn-lt"/>
                <a:cs typeface="+mn-cs"/>
              </a:rPr>
              <a:t>Strelice su im okrenute na istu stranu.</a:t>
            </a:r>
          </a:p>
        </p:txBody>
      </p:sp>
      <p:sp>
        <p:nvSpPr>
          <p:cNvPr id="32" name="Zaobljeni pravokutnik 31"/>
          <p:cNvSpPr>
            <a:spLocks noChangeArrowheads="1"/>
          </p:cNvSpPr>
          <p:nvPr/>
        </p:nvSpPr>
        <p:spPr bwMode="auto">
          <a:xfrm>
            <a:off x="5141913" y="5661025"/>
            <a:ext cx="2989262" cy="1057275"/>
          </a:xfrm>
          <a:prstGeom prst="roundRect">
            <a:avLst>
              <a:gd name="adj" fmla="val 16667"/>
            </a:avLst>
          </a:prstGeom>
          <a:solidFill>
            <a:srgbClr val="FFC000">
              <a:alpha val="30196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sr-Latn-CS"/>
          </a:p>
        </p:txBody>
      </p:sp>
      <p:sp>
        <p:nvSpPr>
          <p:cNvPr id="33" name="TekstniOkvir 32"/>
          <p:cNvSpPr txBox="1"/>
          <p:nvPr/>
        </p:nvSpPr>
        <p:spPr>
          <a:xfrm>
            <a:off x="5307013" y="5857875"/>
            <a:ext cx="29892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2000" dirty="0">
                <a:latin typeface="+mn-lt"/>
                <a:cs typeface="+mn-cs"/>
              </a:rPr>
              <a:t>Strelice su im okrenute na suprotne strane.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347663" y="4303713"/>
            <a:ext cx="5279414" cy="400110"/>
            <a:chOff x="347663" y="4303713"/>
            <a:chExt cx="5279414" cy="400110"/>
          </a:xfrm>
        </p:grpSpPr>
        <p:sp>
          <p:nvSpPr>
            <p:cNvPr id="30" name="TekstniOkvir 29"/>
            <p:cNvSpPr txBox="1"/>
            <p:nvPr/>
          </p:nvSpPr>
          <p:spPr>
            <a:xfrm>
              <a:off x="347663" y="4303713"/>
              <a:ext cx="52794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hr-HR" sz="2000" dirty="0">
                  <a:latin typeface="+mn-lt"/>
                  <a:cs typeface="+mn-cs"/>
                </a:rPr>
                <a:t>Iste orijentacije imaju vektori  </a:t>
              </a:r>
              <a:r>
                <a:rPr lang="hr-HR" sz="2000" i="1" dirty="0" smtClean="0">
                  <a:latin typeface="+mn-lt"/>
                  <a:cs typeface="+mn-cs"/>
                </a:rPr>
                <a:t>RP  </a:t>
              </a:r>
              <a:r>
                <a:rPr lang="hr-HR" sz="2000" dirty="0" smtClean="0">
                  <a:latin typeface="+mn-lt"/>
                  <a:cs typeface="+mn-cs"/>
                </a:rPr>
                <a:t>i </a:t>
              </a:r>
              <a:r>
                <a:rPr lang="hr-HR" sz="2000" i="1" dirty="0" smtClean="0">
                  <a:latin typeface="+mn-lt"/>
                  <a:cs typeface="+mn-cs"/>
                </a:rPr>
                <a:t>NM</a:t>
              </a:r>
              <a:endParaRPr lang="hr-HR" sz="2000" i="1" dirty="0">
                <a:latin typeface="+mn-lt"/>
                <a:cs typeface="+mn-cs"/>
              </a:endParaRPr>
            </a:p>
          </p:txBody>
        </p:sp>
        <p:cxnSp>
          <p:nvCxnSpPr>
            <p:cNvPr id="34" name="Ravni poveznik sa strelicom 33"/>
            <p:cNvCxnSpPr/>
            <p:nvPr/>
          </p:nvCxnSpPr>
          <p:spPr>
            <a:xfrm>
              <a:off x="3757613" y="4331849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avni poveznik sa strelicom 34"/>
            <p:cNvCxnSpPr/>
            <p:nvPr/>
          </p:nvCxnSpPr>
          <p:spPr>
            <a:xfrm>
              <a:off x="4319388" y="4336961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a 2"/>
          <p:cNvGrpSpPr/>
          <p:nvPr/>
        </p:nvGrpSpPr>
        <p:grpSpPr>
          <a:xfrm>
            <a:off x="3691354" y="4691607"/>
            <a:ext cx="1130566" cy="400110"/>
            <a:chOff x="3691354" y="4691607"/>
            <a:chExt cx="1130566" cy="400110"/>
          </a:xfrm>
        </p:grpSpPr>
        <p:sp>
          <p:nvSpPr>
            <p:cNvPr id="2" name="Pravokutnik 1"/>
            <p:cNvSpPr/>
            <p:nvPr/>
          </p:nvSpPr>
          <p:spPr>
            <a:xfrm>
              <a:off x="3691354" y="4691607"/>
              <a:ext cx="113056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hr-HR" sz="2000" i="1" dirty="0" smtClean="0">
                  <a:latin typeface="+mn-lt"/>
                </a:rPr>
                <a:t>FD  i AB</a:t>
              </a:r>
              <a:endParaRPr lang="hr-HR" sz="2000" i="1" dirty="0">
                <a:latin typeface="+mn-lt"/>
              </a:endParaRPr>
            </a:p>
          </p:txBody>
        </p:sp>
        <p:cxnSp>
          <p:nvCxnSpPr>
            <p:cNvPr id="36" name="Ravni poveznik sa strelicom 35"/>
            <p:cNvCxnSpPr/>
            <p:nvPr/>
          </p:nvCxnSpPr>
          <p:spPr>
            <a:xfrm>
              <a:off x="3757613" y="4746027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avni poveznik sa strelicom 36"/>
            <p:cNvCxnSpPr/>
            <p:nvPr/>
          </p:nvCxnSpPr>
          <p:spPr>
            <a:xfrm>
              <a:off x="4328454" y="4723003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upa 41"/>
          <p:cNvGrpSpPr/>
          <p:nvPr/>
        </p:nvGrpSpPr>
        <p:grpSpPr>
          <a:xfrm>
            <a:off x="959288" y="5743890"/>
            <a:ext cx="1064972" cy="400110"/>
            <a:chOff x="3691354" y="4704682"/>
            <a:chExt cx="1064972" cy="400110"/>
          </a:xfrm>
        </p:grpSpPr>
        <p:sp>
          <p:nvSpPr>
            <p:cNvPr id="43" name="Pravokutnik 42"/>
            <p:cNvSpPr/>
            <p:nvPr/>
          </p:nvSpPr>
          <p:spPr>
            <a:xfrm>
              <a:off x="3691354" y="4704682"/>
              <a:ext cx="106497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hr-HR" sz="2000" i="1" dirty="0" smtClean="0">
                  <a:latin typeface="+mn-lt"/>
                </a:rPr>
                <a:t>RP i AB</a:t>
              </a:r>
              <a:endParaRPr lang="hr-HR" sz="2000" i="1" dirty="0">
                <a:latin typeface="+mn-lt"/>
              </a:endParaRPr>
            </a:p>
          </p:txBody>
        </p:sp>
        <p:cxnSp>
          <p:nvCxnSpPr>
            <p:cNvPr id="44" name="Ravni poveznik sa strelicom 43"/>
            <p:cNvCxnSpPr/>
            <p:nvPr/>
          </p:nvCxnSpPr>
          <p:spPr>
            <a:xfrm>
              <a:off x="3757613" y="4717891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vni poveznik sa strelicom 44"/>
            <p:cNvCxnSpPr/>
            <p:nvPr/>
          </p:nvCxnSpPr>
          <p:spPr>
            <a:xfrm>
              <a:off x="4313214" y="4736078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a 45"/>
          <p:cNvGrpSpPr/>
          <p:nvPr/>
        </p:nvGrpSpPr>
        <p:grpSpPr>
          <a:xfrm>
            <a:off x="2868256" y="5730815"/>
            <a:ext cx="1074461" cy="400110"/>
            <a:chOff x="3691354" y="4691607"/>
            <a:chExt cx="1074461" cy="400110"/>
          </a:xfrm>
        </p:grpSpPr>
        <p:sp>
          <p:nvSpPr>
            <p:cNvPr id="47" name="Pravokutnik 46"/>
            <p:cNvSpPr/>
            <p:nvPr/>
          </p:nvSpPr>
          <p:spPr>
            <a:xfrm>
              <a:off x="3691354" y="4691607"/>
              <a:ext cx="107446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hr-HR" sz="2000" i="1" dirty="0" smtClean="0">
                  <a:latin typeface="+mn-lt"/>
                </a:rPr>
                <a:t>RP i FD</a:t>
              </a:r>
              <a:endParaRPr lang="hr-HR" sz="2000" i="1" dirty="0">
                <a:latin typeface="+mn-lt"/>
              </a:endParaRPr>
            </a:p>
          </p:txBody>
        </p:sp>
        <p:cxnSp>
          <p:nvCxnSpPr>
            <p:cNvPr id="48" name="Ravni poveznik sa strelicom 47"/>
            <p:cNvCxnSpPr/>
            <p:nvPr/>
          </p:nvCxnSpPr>
          <p:spPr>
            <a:xfrm>
              <a:off x="3757613" y="4717891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avni poveznik sa strelicom 48"/>
            <p:cNvCxnSpPr/>
            <p:nvPr/>
          </p:nvCxnSpPr>
          <p:spPr>
            <a:xfrm>
              <a:off x="4328454" y="4723003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upa 49"/>
          <p:cNvGrpSpPr/>
          <p:nvPr/>
        </p:nvGrpSpPr>
        <p:grpSpPr>
          <a:xfrm>
            <a:off x="957224" y="6242490"/>
            <a:ext cx="1116139" cy="400110"/>
            <a:chOff x="3691354" y="4691607"/>
            <a:chExt cx="1116139" cy="400110"/>
          </a:xfrm>
        </p:grpSpPr>
        <p:sp>
          <p:nvSpPr>
            <p:cNvPr id="51" name="Pravokutnik 50"/>
            <p:cNvSpPr/>
            <p:nvPr/>
          </p:nvSpPr>
          <p:spPr>
            <a:xfrm>
              <a:off x="3691354" y="4691607"/>
              <a:ext cx="111613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hr-HR" sz="2000" i="1" dirty="0" smtClean="0">
                  <a:latin typeface="+mn-lt"/>
                </a:rPr>
                <a:t>NM i AB</a:t>
              </a:r>
              <a:endParaRPr lang="hr-HR" sz="2000" i="1" dirty="0">
                <a:latin typeface="+mn-lt"/>
              </a:endParaRPr>
            </a:p>
          </p:txBody>
        </p:sp>
        <p:cxnSp>
          <p:nvCxnSpPr>
            <p:cNvPr id="52" name="Ravni poveznik sa strelicom 51"/>
            <p:cNvCxnSpPr/>
            <p:nvPr/>
          </p:nvCxnSpPr>
          <p:spPr>
            <a:xfrm>
              <a:off x="3757613" y="4717891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avni poveznik sa strelicom 52"/>
            <p:cNvCxnSpPr/>
            <p:nvPr/>
          </p:nvCxnSpPr>
          <p:spPr>
            <a:xfrm>
              <a:off x="4328454" y="4707763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upa 53"/>
          <p:cNvGrpSpPr/>
          <p:nvPr/>
        </p:nvGrpSpPr>
        <p:grpSpPr>
          <a:xfrm>
            <a:off x="2853321" y="6226231"/>
            <a:ext cx="1125629" cy="400110"/>
            <a:chOff x="3691354" y="4691607"/>
            <a:chExt cx="1125629" cy="400110"/>
          </a:xfrm>
        </p:grpSpPr>
        <p:sp>
          <p:nvSpPr>
            <p:cNvPr id="55" name="Pravokutnik 54"/>
            <p:cNvSpPr/>
            <p:nvPr/>
          </p:nvSpPr>
          <p:spPr>
            <a:xfrm>
              <a:off x="3691354" y="4691607"/>
              <a:ext cx="112562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hr-HR" sz="2000" i="1" dirty="0" smtClean="0">
                  <a:latin typeface="+mn-lt"/>
                </a:rPr>
                <a:t>NM i FD</a:t>
              </a:r>
              <a:endParaRPr lang="hr-HR" sz="2000" i="1" dirty="0">
                <a:latin typeface="+mn-lt"/>
              </a:endParaRPr>
            </a:p>
          </p:txBody>
        </p:sp>
        <p:cxnSp>
          <p:nvCxnSpPr>
            <p:cNvPr id="56" name="Ravni poveznik sa strelicom 55"/>
            <p:cNvCxnSpPr/>
            <p:nvPr/>
          </p:nvCxnSpPr>
          <p:spPr>
            <a:xfrm>
              <a:off x="3757613" y="4717891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avni poveznik sa strelicom 56"/>
            <p:cNvCxnSpPr/>
            <p:nvPr/>
          </p:nvCxnSpPr>
          <p:spPr>
            <a:xfrm>
              <a:off x="4328454" y="4723003"/>
              <a:ext cx="43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1275" grpId="0" animBg="1"/>
      <p:bldP spid="11276" grpId="0" animBg="1"/>
      <p:bldP spid="11286" grpId="0" animBg="1"/>
      <p:bldP spid="11270" grpId="0" animBg="1"/>
      <p:bldP spid="11271" grpId="0" animBg="1"/>
      <p:bldP spid="11272" grpId="0" animBg="1"/>
      <p:bldP spid="11273" grpId="0" animBg="1"/>
      <p:bldP spid="11274" grpId="0" autoUpdateAnimBg="0"/>
      <p:bldP spid="11277" grpId="0" autoUpdateAnimBg="0"/>
      <p:bldP spid="11278" grpId="0" autoUpdateAnimBg="0"/>
      <p:bldP spid="11279" grpId="0" autoUpdateAnimBg="0"/>
      <p:bldP spid="11280" grpId="0" autoUpdateAnimBg="0"/>
      <p:bldP spid="11281" grpId="0" autoUpdateAnimBg="0"/>
      <p:bldP spid="11282" grpId="0" autoUpdateAnimBg="0"/>
      <p:bldP spid="11283" grpId="0" autoUpdateAnimBg="0"/>
      <p:bldP spid="11295" grpId="0"/>
      <p:bldP spid="11297" grpId="0" autoUpdateAnimBg="0"/>
      <p:bldP spid="29" grpId="0"/>
      <p:bldP spid="32" grpId="0" animBg="1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Slika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738" y="2494334"/>
            <a:ext cx="479474" cy="377291"/>
          </a:xfrm>
          <a:prstGeom prst="rect">
            <a:avLst/>
          </a:prstGeom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93700" y="2289175"/>
            <a:ext cx="49990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2000" dirty="0">
                <a:latin typeface="Arial" charset="0"/>
              </a:rPr>
              <a:t>U koordinatnom sustavu zadane su točke </a:t>
            </a:r>
            <a:r>
              <a:rPr lang="hr-HR" sz="2000" i="1" dirty="0">
                <a:latin typeface="Arial" charset="0"/>
              </a:rPr>
              <a:t>A</a:t>
            </a:r>
            <a:r>
              <a:rPr lang="hr-HR" sz="2000" dirty="0">
                <a:latin typeface="Arial" charset="0"/>
              </a:rPr>
              <a:t>(4, 0) i </a:t>
            </a:r>
            <a:r>
              <a:rPr lang="hr-HR" sz="2000" i="1" dirty="0">
                <a:latin typeface="Arial" charset="0"/>
              </a:rPr>
              <a:t>B</a:t>
            </a:r>
            <a:r>
              <a:rPr lang="hr-HR" sz="2000" dirty="0">
                <a:latin typeface="Arial" charset="0"/>
              </a:rPr>
              <a:t>(-1, 0), te vektor      . Kolika je duljina tog vektora?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712788"/>
            <a:ext cx="8604250" cy="10017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hr-HR" sz="2000" b="1" dirty="0" smtClean="0">
                <a:solidFill>
                  <a:srgbClr val="FF0000"/>
                </a:solidFill>
                <a:cs typeface="Arial" charset="0"/>
              </a:rPr>
              <a:t>Duljina vektora</a:t>
            </a:r>
            <a:r>
              <a:rPr lang="hr-HR" sz="2000" dirty="0" smtClean="0">
                <a:cs typeface="Arial" charset="0"/>
              </a:rPr>
              <a:t> je udaljenost između početne i završne točke vektora. Duljinu vektora        označavamo sa </a:t>
            </a:r>
            <a:r>
              <a:rPr lang="hr-HR" sz="2800" dirty="0" smtClean="0">
                <a:cs typeface="Arial" charset="0"/>
              </a:rPr>
              <a:t>|    ||</a:t>
            </a:r>
            <a:r>
              <a:rPr lang="hr-HR" sz="2000" dirty="0" smtClean="0">
                <a:cs typeface="Arial" charset="0"/>
              </a:rPr>
              <a:t>.</a:t>
            </a: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103188"/>
            <a:ext cx="7772400" cy="1143001"/>
          </a:xfrm>
        </p:spPr>
        <p:txBody>
          <a:bodyPr/>
          <a:lstStyle/>
          <a:p>
            <a:r>
              <a:rPr lang="hr-HR" sz="2400" smtClean="0">
                <a:cs typeface="Arial" charset="0"/>
              </a:rPr>
              <a:t>Duljina vektora</a:t>
            </a:r>
          </a:p>
        </p:txBody>
      </p:sp>
      <p:sp>
        <p:nvSpPr>
          <p:cNvPr id="3081" name="Rectangle 242"/>
          <p:cNvSpPr>
            <a:spLocks noChangeArrowheads="1"/>
          </p:cNvSpPr>
          <p:nvPr/>
        </p:nvSpPr>
        <p:spPr bwMode="auto">
          <a:xfrm>
            <a:off x="2343150" y="1806575"/>
            <a:ext cx="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endParaRPr lang="sr-Latn-CS" sz="1800"/>
          </a:p>
        </p:txBody>
      </p:sp>
      <p:sp>
        <p:nvSpPr>
          <p:cNvPr id="75" name="Line 167"/>
          <p:cNvSpPr>
            <a:spLocks noChangeShapeType="1"/>
          </p:cNvSpPr>
          <p:nvPr/>
        </p:nvSpPr>
        <p:spPr bwMode="auto">
          <a:xfrm>
            <a:off x="6467475" y="1746250"/>
            <a:ext cx="1588" cy="5002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sm" len="lg"/>
            <a:tailEnd type="non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" name="Line 192"/>
          <p:cNvSpPr>
            <a:spLocks noChangeShapeType="1"/>
          </p:cNvSpPr>
          <p:nvPr/>
        </p:nvSpPr>
        <p:spPr bwMode="auto">
          <a:xfrm>
            <a:off x="1876425" y="5208588"/>
            <a:ext cx="720566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193"/>
          <p:cNvSpPr>
            <a:spLocks noChangeShapeType="1"/>
          </p:cNvSpPr>
          <p:nvPr/>
        </p:nvSpPr>
        <p:spPr bwMode="auto">
          <a:xfrm>
            <a:off x="1971675" y="5178425"/>
            <a:ext cx="1588" cy="6032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194"/>
          <p:cNvSpPr>
            <a:spLocks noChangeShapeType="1"/>
          </p:cNvSpPr>
          <p:nvPr/>
        </p:nvSpPr>
        <p:spPr bwMode="auto">
          <a:xfrm>
            <a:off x="2143125" y="5157788"/>
            <a:ext cx="1588" cy="1016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Rectangle 241"/>
          <p:cNvSpPr>
            <a:spLocks noChangeArrowheads="1"/>
          </p:cNvSpPr>
          <p:nvPr/>
        </p:nvSpPr>
        <p:spPr bwMode="auto">
          <a:xfrm>
            <a:off x="2219325" y="1806575"/>
            <a:ext cx="635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900">
                <a:solidFill>
                  <a:srgbClr val="000000"/>
                </a:solidFill>
                <a:latin typeface="Arial" charset="0"/>
              </a:rPr>
              <a:t>  </a:t>
            </a:r>
            <a:endParaRPr lang="hr-HR" sz="1800"/>
          </a:p>
        </p:txBody>
      </p:sp>
      <p:sp>
        <p:nvSpPr>
          <p:cNvPr id="80" name="Text Box 245"/>
          <p:cNvSpPr txBox="1">
            <a:spLocks noChangeArrowheads="1"/>
          </p:cNvSpPr>
          <p:nvPr/>
        </p:nvSpPr>
        <p:spPr bwMode="auto">
          <a:xfrm>
            <a:off x="8840788" y="5172075"/>
            <a:ext cx="4810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1800" i="1">
                <a:latin typeface="Arial" charset="0"/>
              </a:rPr>
              <a:t>x</a:t>
            </a:r>
          </a:p>
        </p:txBody>
      </p:sp>
      <p:sp>
        <p:nvSpPr>
          <p:cNvPr id="81" name="Text Box 246"/>
          <p:cNvSpPr txBox="1">
            <a:spLocks noChangeArrowheads="1"/>
          </p:cNvSpPr>
          <p:nvPr/>
        </p:nvSpPr>
        <p:spPr bwMode="auto">
          <a:xfrm>
            <a:off x="6105525" y="1714500"/>
            <a:ext cx="5746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1800" i="1">
                <a:latin typeface="Arial" charset="0"/>
              </a:rPr>
              <a:t>y</a:t>
            </a:r>
          </a:p>
        </p:txBody>
      </p:sp>
      <p:grpSp>
        <p:nvGrpSpPr>
          <p:cNvPr id="4" name="Group 252"/>
          <p:cNvGrpSpPr>
            <a:grpSpLocks/>
          </p:cNvGrpSpPr>
          <p:nvPr/>
        </p:nvGrpSpPr>
        <p:grpSpPr bwMode="auto">
          <a:xfrm>
            <a:off x="2324100" y="1939925"/>
            <a:ext cx="5686425" cy="3659188"/>
            <a:chOff x="521" y="481"/>
            <a:chExt cx="3582" cy="2305"/>
          </a:xfrm>
        </p:grpSpPr>
        <p:sp>
          <p:nvSpPr>
            <p:cNvPr id="3092" name="Line 169"/>
            <p:cNvSpPr>
              <a:spLocks noChangeShapeType="1"/>
            </p:cNvSpPr>
            <p:nvPr/>
          </p:nvSpPr>
          <p:spPr bwMode="auto">
            <a:xfrm flipH="1">
              <a:off x="3113" y="481"/>
              <a:ext cx="36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171"/>
            <p:cNvSpPr>
              <a:spLocks noChangeShapeType="1"/>
            </p:cNvSpPr>
            <p:nvPr/>
          </p:nvSpPr>
          <p:spPr bwMode="auto">
            <a:xfrm flipH="1">
              <a:off x="3113" y="725"/>
              <a:ext cx="36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172"/>
            <p:cNvSpPr>
              <a:spLocks noChangeShapeType="1"/>
            </p:cNvSpPr>
            <p:nvPr/>
          </p:nvSpPr>
          <p:spPr bwMode="auto">
            <a:xfrm flipH="1">
              <a:off x="3101" y="840"/>
              <a:ext cx="6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173"/>
            <p:cNvSpPr>
              <a:spLocks noChangeShapeType="1"/>
            </p:cNvSpPr>
            <p:nvPr/>
          </p:nvSpPr>
          <p:spPr bwMode="auto">
            <a:xfrm flipH="1">
              <a:off x="3113" y="962"/>
              <a:ext cx="36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174"/>
            <p:cNvSpPr>
              <a:spLocks noChangeShapeType="1"/>
            </p:cNvSpPr>
            <p:nvPr/>
          </p:nvSpPr>
          <p:spPr bwMode="auto">
            <a:xfrm flipH="1">
              <a:off x="3101" y="1084"/>
              <a:ext cx="6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175"/>
            <p:cNvSpPr>
              <a:spLocks noChangeShapeType="1"/>
            </p:cNvSpPr>
            <p:nvPr/>
          </p:nvSpPr>
          <p:spPr bwMode="auto">
            <a:xfrm flipH="1">
              <a:off x="3113" y="1206"/>
              <a:ext cx="36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176"/>
            <p:cNvSpPr>
              <a:spLocks noChangeShapeType="1"/>
            </p:cNvSpPr>
            <p:nvPr/>
          </p:nvSpPr>
          <p:spPr bwMode="auto">
            <a:xfrm flipH="1">
              <a:off x="3101" y="1328"/>
              <a:ext cx="6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Rectangle 177"/>
            <p:cNvSpPr>
              <a:spLocks noChangeArrowheads="1"/>
            </p:cNvSpPr>
            <p:nvPr/>
          </p:nvSpPr>
          <p:spPr bwMode="auto">
            <a:xfrm>
              <a:off x="3005" y="1257"/>
              <a:ext cx="7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hr-HR" sz="1600">
                  <a:solidFill>
                    <a:srgbClr val="808080"/>
                  </a:solidFill>
                  <a:latin typeface="Arial" charset="0"/>
                </a:rPr>
                <a:t>5</a:t>
              </a:r>
              <a:endParaRPr lang="hr-HR" sz="1800"/>
            </a:p>
          </p:txBody>
        </p:sp>
        <p:sp>
          <p:nvSpPr>
            <p:cNvPr id="3100" name="Line 178"/>
            <p:cNvSpPr>
              <a:spLocks noChangeShapeType="1"/>
            </p:cNvSpPr>
            <p:nvPr/>
          </p:nvSpPr>
          <p:spPr bwMode="auto">
            <a:xfrm flipH="1">
              <a:off x="3113" y="1450"/>
              <a:ext cx="36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179"/>
            <p:cNvSpPr>
              <a:spLocks noChangeShapeType="1"/>
            </p:cNvSpPr>
            <p:nvPr/>
          </p:nvSpPr>
          <p:spPr bwMode="auto">
            <a:xfrm flipH="1">
              <a:off x="3101" y="1573"/>
              <a:ext cx="60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180"/>
            <p:cNvSpPr>
              <a:spLocks noChangeShapeType="1"/>
            </p:cNvSpPr>
            <p:nvPr/>
          </p:nvSpPr>
          <p:spPr bwMode="auto">
            <a:xfrm flipH="1" flipV="1">
              <a:off x="3108" y="1694"/>
              <a:ext cx="5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Line 181"/>
            <p:cNvSpPr>
              <a:spLocks noChangeShapeType="1"/>
            </p:cNvSpPr>
            <p:nvPr/>
          </p:nvSpPr>
          <p:spPr bwMode="auto">
            <a:xfrm flipH="1">
              <a:off x="3101" y="1815"/>
              <a:ext cx="6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Line 182"/>
            <p:cNvSpPr>
              <a:spLocks noChangeShapeType="1"/>
            </p:cNvSpPr>
            <p:nvPr/>
          </p:nvSpPr>
          <p:spPr bwMode="auto">
            <a:xfrm flipH="1">
              <a:off x="3113" y="1937"/>
              <a:ext cx="36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Line 183"/>
            <p:cNvSpPr>
              <a:spLocks noChangeShapeType="1"/>
            </p:cNvSpPr>
            <p:nvPr/>
          </p:nvSpPr>
          <p:spPr bwMode="auto">
            <a:xfrm flipH="1">
              <a:off x="3101" y="2054"/>
              <a:ext cx="60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Line 184"/>
            <p:cNvSpPr>
              <a:spLocks noChangeShapeType="1"/>
            </p:cNvSpPr>
            <p:nvPr/>
          </p:nvSpPr>
          <p:spPr bwMode="auto">
            <a:xfrm flipH="1">
              <a:off x="3113" y="2175"/>
              <a:ext cx="36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Line 185"/>
            <p:cNvSpPr>
              <a:spLocks noChangeShapeType="1"/>
            </p:cNvSpPr>
            <p:nvPr/>
          </p:nvSpPr>
          <p:spPr bwMode="auto">
            <a:xfrm flipH="1">
              <a:off x="3101" y="2296"/>
              <a:ext cx="60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Line 186"/>
            <p:cNvSpPr>
              <a:spLocks noChangeShapeType="1"/>
            </p:cNvSpPr>
            <p:nvPr/>
          </p:nvSpPr>
          <p:spPr bwMode="auto">
            <a:xfrm flipH="1">
              <a:off x="3113" y="2418"/>
              <a:ext cx="36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Line 187"/>
            <p:cNvSpPr>
              <a:spLocks noChangeShapeType="1"/>
            </p:cNvSpPr>
            <p:nvPr/>
          </p:nvSpPr>
          <p:spPr bwMode="auto">
            <a:xfrm flipH="1">
              <a:off x="3101" y="2540"/>
              <a:ext cx="6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Line 189"/>
            <p:cNvSpPr>
              <a:spLocks noChangeShapeType="1"/>
            </p:cNvSpPr>
            <p:nvPr/>
          </p:nvSpPr>
          <p:spPr bwMode="auto">
            <a:xfrm flipH="1">
              <a:off x="3108" y="2785"/>
              <a:ext cx="45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Line 195"/>
            <p:cNvSpPr>
              <a:spLocks noChangeShapeType="1"/>
            </p:cNvSpPr>
            <p:nvPr/>
          </p:nvSpPr>
          <p:spPr bwMode="auto">
            <a:xfrm>
              <a:off x="521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Line 196"/>
            <p:cNvSpPr>
              <a:spLocks noChangeShapeType="1"/>
            </p:cNvSpPr>
            <p:nvPr/>
          </p:nvSpPr>
          <p:spPr bwMode="auto">
            <a:xfrm>
              <a:off x="635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Line 197"/>
            <p:cNvSpPr>
              <a:spLocks noChangeShapeType="1"/>
            </p:cNvSpPr>
            <p:nvPr/>
          </p:nvSpPr>
          <p:spPr bwMode="auto">
            <a:xfrm>
              <a:off x="749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Line 198"/>
            <p:cNvSpPr>
              <a:spLocks noChangeShapeType="1"/>
            </p:cNvSpPr>
            <p:nvPr/>
          </p:nvSpPr>
          <p:spPr bwMode="auto">
            <a:xfrm>
              <a:off x="863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Rectangle 199"/>
            <p:cNvSpPr>
              <a:spLocks noChangeArrowheads="1"/>
            </p:cNvSpPr>
            <p:nvPr/>
          </p:nvSpPr>
          <p:spPr bwMode="auto">
            <a:xfrm>
              <a:off x="767" y="2592"/>
              <a:ext cx="1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hr-HR" sz="1600">
                  <a:solidFill>
                    <a:srgbClr val="808080"/>
                  </a:solidFill>
                  <a:latin typeface="Arial" charset="0"/>
                </a:rPr>
                <a:t>-10</a:t>
              </a:r>
              <a:endParaRPr lang="hr-HR" sz="1800"/>
            </a:p>
          </p:txBody>
        </p:sp>
        <p:sp>
          <p:nvSpPr>
            <p:cNvPr id="3116" name="Line 200"/>
            <p:cNvSpPr>
              <a:spLocks noChangeShapeType="1"/>
            </p:cNvSpPr>
            <p:nvPr/>
          </p:nvSpPr>
          <p:spPr bwMode="auto">
            <a:xfrm>
              <a:off x="977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Line 201"/>
            <p:cNvSpPr>
              <a:spLocks noChangeShapeType="1"/>
            </p:cNvSpPr>
            <p:nvPr/>
          </p:nvSpPr>
          <p:spPr bwMode="auto">
            <a:xfrm>
              <a:off x="1091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Line 202"/>
            <p:cNvSpPr>
              <a:spLocks noChangeShapeType="1"/>
            </p:cNvSpPr>
            <p:nvPr/>
          </p:nvSpPr>
          <p:spPr bwMode="auto">
            <a:xfrm>
              <a:off x="1205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Line 203"/>
            <p:cNvSpPr>
              <a:spLocks noChangeShapeType="1"/>
            </p:cNvSpPr>
            <p:nvPr/>
          </p:nvSpPr>
          <p:spPr bwMode="auto">
            <a:xfrm>
              <a:off x="1319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Line 204"/>
            <p:cNvSpPr>
              <a:spLocks noChangeShapeType="1"/>
            </p:cNvSpPr>
            <p:nvPr/>
          </p:nvSpPr>
          <p:spPr bwMode="auto">
            <a:xfrm>
              <a:off x="1433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Line 205"/>
            <p:cNvSpPr>
              <a:spLocks noChangeShapeType="1"/>
            </p:cNvSpPr>
            <p:nvPr/>
          </p:nvSpPr>
          <p:spPr bwMode="auto">
            <a:xfrm>
              <a:off x="1541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Line 206"/>
            <p:cNvSpPr>
              <a:spLocks noChangeShapeType="1"/>
            </p:cNvSpPr>
            <p:nvPr/>
          </p:nvSpPr>
          <p:spPr bwMode="auto">
            <a:xfrm>
              <a:off x="1655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Line 207"/>
            <p:cNvSpPr>
              <a:spLocks noChangeShapeType="1"/>
            </p:cNvSpPr>
            <p:nvPr/>
          </p:nvSpPr>
          <p:spPr bwMode="auto">
            <a:xfrm>
              <a:off x="1769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Line 208"/>
            <p:cNvSpPr>
              <a:spLocks noChangeShapeType="1"/>
            </p:cNvSpPr>
            <p:nvPr/>
          </p:nvSpPr>
          <p:spPr bwMode="auto">
            <a:xfrm>
              <a:off x="1883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Line 209"/>
            <p:cNvSpPr>
              <a:spLocks noChangeShapeType="1"/>
            </p:cNvSpPr>
            <p:nvPr/>
          </p:nvSpPr>
          <p:spPr bwMode="auto">
            <a:xfrm>
              <a:off x="1997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Rectangle 210"/>
            <p:cNvSpPr>
              <a:spLocks noChangeArrowheads="1"/>
            </p:cNvSpPr>
            <p:nvPr/>
          </p:nvSpPr>
          <p:spPr bwMode="auto">
            <a:xfrm>
              <a:off x="1937" y="2592"/>
              <a:ext cx="114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hr-HR" sz="1600">
                  <a:solidFill>
                    <a:srgbClr val="808080"/>
                  </a:solidFill>
                  <a:latin typeface="Arial" charset="0"/>
                </a:rPr>
                <a:t>-5</a:t>
              </a:r>
              <a:endParaRPr lang="hr-HR" sz="1800"/>
            </a:p>
          </p:txBody>
        </p:sp>
        <p:sp>
          <p:nvSpPr>
            <p:cNvPr id="3127" name="Line 211"/>
            <p:cNvSpPr>
              <a:spLocks noChangeShapeType="1"/>
            </p:cNvSpPr>
            <p:nvPr/>
          </p:nvSpPr>
          <p:spPr bwMode="auto">
            <a:xfrm>
              <a:off x="2111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Line 212"/>
            <p:cNvSpPr>
              <a:spLocks noChangeShapeType="1"/>
            </p:cNvSpPr>
            <p:nvPr/>
          </p:nvSpPr>
          <p:spPr bwMode="auto">
            <a:xfrm>
              <a:off x="2225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Line 213"/>
            <p:cNvSpPr>
              <a:spLocks noChangeShapeType="1"/>
            </p:cNvSpPr>
            <p:nvPr/>
          </p:nvSpPr>
          <p:spPr bwMode="auto">
            <a:xfrm>
              <a:off x="2339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Line 214"/>
            <p:cNvSpPr>
              <a:spLocks noChangeShapeType="1"/>
            </p:cNvSpPr>
            <p:nvPr/>
          </p:nvSpPr>
          <p:spPr bwMode="auto">
            <a:xfrm>
              <a:off x="2453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Line 215"/>
            <p:cNvSpPr>
              <a:spLocks noChangeShapeType="1"/>
            </p:cNvSpPr>
            <p:nvPr/>
          </p:nvSpPr>
          <p:spPr bwMode="auto">
            <a:xfrm>
              <a:off x="2567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Line 216"/>
            <p:cNvSpPr>
              <a:spLocks noChangeShapeType="1"/>
            </p:cNvSpPr>
            <p:nvPr/>
          </p:nvSpPr>
          <p:spPr bwMode="auto">
            <a:xfrm>
              <a:off x="2675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Line 217"/>
            <p:cNvSpPr>
              <a:spLocks noChangeShapeType="1"/>
            </p:cNvSpPr>
            <p:nvPr/>
          </p:nvSpPr>
          <p:spPr bwMode="auto">
            <a:xfrm>
              <a:off x="2789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Line 218"/>
            <p:cNvSpPr>
              <a:spLocks noChangeShapeType="1"/>
            </p:cNvSpPr>
            <p:nvPr/>
          </p:nvSpPr>
          <p:spPr bwMode="auto">
            <a:xfrm>
              <a:off x="2903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Line 219"/>
            <p:cNvSpPr>
              <a:spLocks noChangeShapeType="1"/>
            </p:cNvSpPr>
            <p:nvPr/>
          </p:nvSpPr>
          <p:spPr bwMode="auto">
            <a:xfrm>
              <a:off x="3017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Line 220"/>
            <p:cNvSpPr>
              <a:spLocks noChangeShapeType="1"/>
            </p:cNvSpPr>
            <p:nvPr/>
          </p:nvSpPr>
          <p:spPr bwMode="auto">
            <a:xfrm>
              <a:off x="3131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Line 221"/>
            <p:cNvSpPr>
              <a:spLocks noChangeShapeType="1"/>
            </p:cNvSpPr>
            <p:nvPr/>
          </p:nvSpPr>
          <p:spPr bwMode="auto">
            <a:xfrm>
              <a:off x="3245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Line 222"/>
            <p:cNvSpPr>
              <a:spLocks noChangeShapeType="1"/>
            </p:cNvSpPr>
            <p:nvPr/>
          </p:nvSpPr>
          <p:spPr bwMode="auto">
            <a:xfrm>
              <a:off x="3359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Line 223"/>
            <p:cNvSpPr>
              <a:spLocks noChangeShapeType="1"/>
            </p:cNvSpPr>
            <p:nvPr/>
          </p:nvSpPr>
          <p:spPr bwMode="auto">
            <a:xfrm>
              <a:off x="3473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Line 224"/>
            <p:cNvSpPr>
              <a:spLocks noChangeShapeType="1"/>
            </p:cNvSpPr>
            <p:nvPr/>
          </p:nvSpPr>
          <p:spPr bwMode="auto">
            <a:xfrm>
              <a:off x="3587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Line 225"/>
            <p:cNvSpPr>
              <a:spLocks noChangeShapeType="1"/>
            </p:cNvSpPr>
            <p:nvPr/>
          </p:nvSpPr>
          <p:spPr bwMode="auto">
            <a:xfrm>
              <a:off x="3695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Line 226"/>
            <p:cNvSpPr>
              <a:spLocks noChangeShapeType="1"/>
            </p:cNvSpPr>
            <p:nvPr/>
          </p:nvSpPr>
          <p:spPr bwMode="auto">
            <a:xfrm>
              <a:off x="3809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Line 227"/>
            <p:cNvSpPr>
              <a:spLocks noChangeShapeType="1"/>
            </p:cNvSpPr>
            <p:nvPr/>
          </p:nvSpPr>
          <p:spPr bwMode="auto">
            <a:xfrm>
              <a:off x="3923" y="2521"/>
              <a:ext cx="1" cy="38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Line 228"/>
            <p:cNvSpPr>
              <a:spLocks noChangeShapeType="1"/>
            </p:cNvSpPr>
            <p:nvPr/>
          </p:nvSpPr>
          <p:spPr bwMode="auto">
            <a:xfrm>
              <a:off x="4037" y="2508"/>
              <a:ext cx="1" cy="6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Line 231"/>
            <p:cNvSpPr>
              <a:spLocks noChangeShapeType="1"/>
            </p:cNvSpPr>
            <p:nvPr/>
          </p:nvSpPr>
          <p:spPr bwMode="auto">
            <a:xfrm>
              <a:off x="2903" y="2540"/>
              <a:ext cx="1134" cy="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stealth" w="med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Oval 232"/>
            <p:cNvSpPr>
              <a:spLocks noChangeArrowheads="1"/>
            </p:cNvSpPr>
            <p:nvPr/>
          </p:nvSpPr>
          <p:spPr bwMode="auto">
            <a:xfrm>
              <a:off x="4025" y="2527"/>
              <a:ext cx="30" cy="32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1010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sr-Latn-CS"/>
            </a:p>
          </p:txBody>
        </p:sp>
        <p:sp>
          <p:nvSpPr>
            <p:cNvPr id="3147" name="Rectangle 233"/>
            <p:cNvSpPr>
              <a:spLocks noChangeArrowheads="1"/>
            </p:cNvSpPr>
            <p:nvPr/>
          </p:nvSpPr>
          <p:spPr bwMode="auto">
            <a:xfrm>
              <a:off x="4007" y="2572"/>
              <a:ext cx="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hr-HR" sz="1800" i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hr-HR" sz="1800" i="1"/>
            </a:p>
          </p:txBody>
        </p:sp>
        <p:sp>
          <p:nvSpPr>
            <p:cNvPr id="3148" name="Oval 234"/>
            <p:cNvSpPr>
              <a:spLocks noChangeArrowheads="1"/>
            </p:cNvSpPr>
            <p:nvPr/>
          </p:nvSpPr>
          <p:spPr bwMode="auto">
            <a:xfrm>
              <a:off x="2891" y="2527"/>
              <a:ext cx="30" cy="32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1010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sr-Latn-CS"/>
            </a:p>
          </p:txBody>
        </p:sp>
        <p:sp>
          <p:nvSpPr>
            <p:cNvPr id="3149" name="Rectangle 235"/>
            <p:cNvSpPr>
              <a:spLocks noChangeArrowheads="1"/>
            </p:cNvSpPr>
            <p:nvPr/>
          </p:nvSpPr>
          <p:spPr bwMode="auto">
            <a:xfrm>
              <a:off x="2819" y="2572"/>
              <a:ext cx="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hr-HR" sz="1800" i="1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hr-HR" sz="1800" i="1"/>
            </a:p>
          </p:txBody>
        </p:sp>
        <p:sp>
          <p:nvSpPr>
            <p:cNvPr id="3150" name="Oval 237"/>
            <p:cNvSpPr>
              <a:spLocks noChangeArrowheads="1"/>
            </p:cNvSpPr>
            <p:nvPr/>
          </p:nvSpPr>
          <p:spPr bwMode="auto">
            <a:xfrm>
              <a:off x="3119" y="2519"/>
              <a:ext cx="30" cy="32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1010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sr-Latn-CS"/>
            </a:p>
          </p:txBody>
        </p:sp>
      </p:grpSp>
      <p:sp>
        <p:nvSpPr>
          <p:cNvPr id="147" name="Rectangle 210"/>
          <p:cNvSpPr>
            <a:spLocks noChangeArrowheads="1"/>
          </p:cNvSpPr>
          <p:nvPr/>
        </p:nvSpPr>
        <p:spPr bwMode="auto">
          <a:xfrm>
            <a:off x="6494463" y="5273675"/>
            <a:ext cx="1143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1600">
                <a:solidFill>
                  <a:srgbClr val="808080"/>
                </a:solidFill>
                <a:latin typeface="Arial" charset="0"/>
              </a:rPr>
              <a:t>0</a:t>
            </a:r>
            <a:endParaRPr lang="hr-HR" sz="1800"/>
          </a:p>
        </p:txBody>
      </p:sp>
      <p:sp>
        <p:nvSpPr>
          <p:cNvPr id="141" name="Rectangle 210"/>
          <p:cNvSpPr>
            <a:spLocks noChangeArrowheads="1"/>
          </p:cNvSpPr>
          <p:nvPr/>
        </p:nvSpPr>
        <p:spPr bwMode="auto">
          <a:xfrm>
            <a:off x="6773863" y="5291138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1600">
                <a:solidFill>
                  <a:srgbClr val="808080"/>
                </a:solidFill>
                <a:latin typeface="Arial" charset="0"/>
              </a:rPr>
              <a:t>1</a:t>
            </a:r>
            <a:endParaRPr lang="hr-HR" sz="180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050" y="1086117"/>
            <a:ext cx="479474" cy="377291"/>
          </a:xfrm>
          <a:prstGeom prst="rect">
            <a:avLst/>
          </a:prstGeom>
        </p:spPr>
      </p:pic>
      <p:pic>
        <p:nvPicPr>
          <p:cNvPr id="84" name="Slika 83"/>
          <p:cNvPicPr>
            <a:picLocks noChangeAspect="1"/>
          </p:cNvPicPr>
          <p:nvPr/>
        </p:nvPicPr>
        <p:blipFill rotWithShape="1">
          <a:blip r:embed="rId2"/>
          <a:srcRect l="9635" b="222"/>
          <a:stretch/>
        </p:blipFill>
        <p:spPr>
          <a:xfrm>
            <a:off x="4653260" y="1100628"/>
            <a:ext cx="444380" cy="386100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3"/>
          <a:srcRect l="9602"/>
          <a:stretch/>
        </p:blipFill>
        <p:spPr>
          <a:xfrm>
            <a:off x="2555193" y="3510757"/>
            <a:ext cx="766333" cy="542925"/>
          </a:xfrm>
          <a:prstGeom prst="rect">
            <a:avLst/>
          </a:prstGeom>
        </p:spPr>
      </p:pic>
      <p:sp>
        <p:nvSpPr>
          <p:cNvPr id="12" name="Pravokutnik 11"/>
          <p:cNvSpPr/>
          <p:nvPr/>
        </p:nvSpPr>
        <p:spPr>
          <a:xfrm>
            <a:off x="3187561" y="3578150"/>
            <a:ext cx="62068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dirty="0" smtClean="0">
                <a:latin typeface="Arial" charset="0"/>
              </a:rPr>
              <a:t>= 5</a:t>
            </a:r>
            <a:endParaRPr lang="hr-HR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75" grpId="0" animBg="1"/>
      <p:bldP spid="76" grpId="0" animBg="1"/>
      <p:bldP spid="80" grpId="0"/>
      <p:bldP spid="81" grpId="0"/>
      <p:bldP spid="147" grpId="0"/>
      <p:bldP spid="14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k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955" y="984162"/>
            <a:ext cx="479474" cy="377291"/>
          </a:xfrm>
          <a:prstGeom prst="rect">
            <a:avLst/>
          </a:prstGeom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69875" y="712788"/>
            <a:ext cx="8604250" cy="1001712"/>
          </a:xfrm>
          <a:prstGeom prst="rect">
            <a:avLst/>
          </a:prstGeom>
          <a:ln w="38100">
            <a:noFill/>
          </a:ln>
        </p:spPr>
        <p:txBody>
          <a:bodyPr/>
          <a:lstStyle/>
          <a:p>
            <a:r>
              <a:rPr lang="hr-HR" sz="2000" b="1" dirty="0">
                <a:solidFill>
                  <a:srgbClr val="FF3300"/>
                </a:solidFill>
                <a:latin typeface="Arial" charset="0"/>
              </a:rPr>
              <a:t>Duljina vektora </a:t>
            </a:r>
            <a:r>
              <a:rPr lang="hr-HR" sz="2000" dirty="0">
                <a:latin typeface="Arial" charset="0"/>
              </a:rPr>
              <a:t>je udaljenost između početne i završne točke vektora. Duljinu vektora       </a:t>
            </a:r>
            <a:r>
              <a:rPr lang="hr-HR" sz="2000" dirty="0" smtClean="0">
                <a:latin typeface="Arial" charset="0"/>
              </a:rPr>
              <a:t>označavamo sa |       | .</a:t>
            </a:r>
            <a:endParaRPr lang="hr-HR" sz="2000" dirty="0"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9875" y="1944688"/>
            <a:ext cx="8461375" cy="889000"/>
          </a:xfrm>
          <a:prstGeom prst="rect">
            <a:avLst/>
          </a:prstGeom>
          <a:ln w="38100">
            <a:noFill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hr-HR" sz="2000" dirty="0">
                <a:latin typeface="Arial" charset="0"/>
              </a:rPr>
              <a:t>Vektori imaju </a:t>
            </a:r>
            <a:r>
              <a:rPr lang="hr-HR" sz="2000" b="1" dirty="0">
                <a:solidFill>
                  <a:srgbClr val="FF3300"/>
                </a:solidFill>
                <a:latin typeface="Arial" charset="0"/>
              </a:rPr>
              <a:t>isti smjer</a:t>
            </a:r>
            <a:r>
              <a:rPr lang="hr-HR" sz="2000" b="1" dirty="0">
                <a:latin typeface="Arial" charset="0"/>
              </a:rPr>
              <a:t> (</a:t>
            </a:r>
            <a:r>
              <a:rPr lang="hr-HR" sz="2000" b="1" dirty="0" err="1">
                <a:latin typeface="Arial" charset="0"/>
              </a:rPr>
              <a:t>kolinearni</a:t>
            </a:r>
            <a:r>
              <a:rPr lang="hr-HR" sz="2000" b="1" dirty="0">
                <a:latin typeface="Arial" charset="0"/>
              </a:rPr>
              <a:t> vektori)  </a:t>
            </a:r>
            <a:r>
              <a:rPr lang="hr-HR" sz="2000" dirty="0">
                <a:latin typeface="Arial" charset="0"/>
              </a:rPr>
              <a:t>ako leže na istom pravcu ili na međusobno usporednim pravcima.</a:t>
            </a:r>
          </a:p>
        </p:txBody>
      </p:sp>
      <p:sp>
        <p:nvSpPr>
          <p:cNvPr id="10250" name="Text Box 31"/>
          <p:cNvSpPr txBox="1">
            <a:spLocks noChangeArrowheads="1"/>
          </p:cNvSpPr>
          <p:nvPr/>
        </p:nvSpPr>
        <p:spPr bwMode="auto">
          <a:xfrm>
            <a:off x="346075" y="3194050"/>
            <a:ext cx="8591550" cy="369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2000">
                <a:latin typeface="Arial" charset="0"/>
              </a:rPr>
              <a:t>Vektori koji imaju </a:t>
            </a:r>
            <a:r>
              <a:rPr lang="hr-HR" sz="2000" b="1">
                <a:solidFill>
                  <a:srgbClr val="FF3300"/>
                </a:solidFill>
                <a:latin typeface="Arial" charset="0"/>
              </a:rPr>
              <a:t>isti smjer</a:t>
            </a:r>
            <a:r>
              <a:rPr lang="hr-HR" sz="2000" b="1">
                <a:latin typeface="Arial" charset="0"/>
              </a:rPr>
              <a:t> </a:t>
            </a:r>
            <a:r>
              <a:rPr lang="hr-HR" sz="2000">
                <a:latin typeface="Arial" charset="0"/>
              </a:rPr>
              <a:t>mogu imati </a:t>
            </a:r>
            <a:r>
              <a:rPr lang="hr-HR" sz="2000" b="1">
                <a:solidFill>
                  <a:schemeClr val="accent2"/>
                </a:solidFill>
                <a:latin typeface="Arial" charset="0"/>
              </a:rPr>
              <a:t>iste</a:t>
            </a:r>
            <a:r>
              <a:rPr lang="hr-HR" sz="2000">
                <a:latin typeface="Arial" charset="0"/>
              </a:rPr>
              <a:t> ili </a:t>
            </a:r>
            <a:r>
              <a:rPr lang="hr-HR" sz="2000" b="1">
                <a:solidFill>
                  <a:schemeClr val="accent2"/>
                </a:solidFill>
                <a:latin typeface="Arial" charset="0"/>
              </a:rPr>
              <a:t>suprotne orijentacije</a:t>
            </a:r>
            <a:r>
              <a:rPr lang="hr-HR" sz="2000">
                <a:latin typeface="Arial" charset="0"/>
              </a:rPr>
              <a:t>. 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227013" y="3870325"/>
            <a:ext cx="8199437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2000">
                <a:latin typeface="Arial" charset="0"/>
              </a:rPr>
              <a:t>Svaki vektor određen je svojim: </a:t>
            </a:r>
            <a:r>
              <a:rPr lang="hr-HR" sz="2000" b="1">
                <a:solidFill>
                  <a:srgbClr val="FF0000"/>
                </a:solidFill>
                <a:latin typeface="Arial" charset="0"/>
              </a:rPr>
              <a:t>smjerom,</a:t>
            </a:r>
            <a:r>
              <a:rPr lang="hr-HR" sz="2000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2000">
                <a:solidFill>
                  <a:schemeClr val="accent2"/>
                </a:solidFill>
                <a:latin typeface="Arial" charset="0"/>
              </a:rPr>
              <a:t>			            </a:t>
            </a:r>
            <a:r>
              <a:rPr lang="hr-HR" sz="2000" b="1">
                <a:solidFill>
                  <a:srgbClr val="FF0000"/>
                </a:solidFill>
                <a:latin typeface="Arial" charset="0"/>
              </a:rPr>
              <a:t>orijentacijom</a:t>
            </a:r>
            <a:r>
              <a:rPr lang="hr-HR" sz="200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hr-HR" sz="2000">
                <a:latin typeface="Arial" charset="0"/>
              </a:rPr>
              <a:t>i</a:t>
            </a:r>
            <a:r>
              <a:rPr lang="hr-HR" sz="2000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2000">
                <a:solidFill>
                  <a:schemeClr val="accent2"/>
                </a:solidFill>
                <a:latin typeface="Arial" charset="0"/>
              </a:rPr>
              <a:t>                                                   </a:t>
            </a:r>
            <a:r>
              <a:rPr lang="hr-HR" sz="2000" b="1">
                <a:solidFill>
                  <a:srgbClr val="FF0000"/>
                </a:solidFill>
                <a:latin typeface="Arial" charset="0"/>
              </a:rPr>
              <a:t>duljinom</a:t>
            </a:r>
            <a:r>
              <a:rPr lang="hr-HR" sz="2000">
                <a:solidFill>
                  <a:schemeClr val="accent2"/>
                </a:solidFill>
                <a:latin typeface="Arial" charset="0"/>
              </a:rPr>
              <a:t>. </a:t>
            </a: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2"/>
          <a:srcRect l="6914" b="-2059"/>
          <a:stretch/>
        </p:blipFill>
        <p:spPr>
          <a:xfrm>
            <a:off x="4486541" y="973722"/>
            <a:ext cx="446321" cy="385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250" grpId="0"/>
    </p:bldLst>
  </p:timing>
</p:sld>
</file>

<file path=ppt/theme/theme1.xml><?xml version="1.0" encoding="utf-8"?>
<a:theme xmlns:a="http://schemas.openxmlformats.org/drawingml/2006/main" name="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__skup_cijelih_brojeva.potx" id="{D4D0B4EF-56D0-45F5-B64C-EC50820C2B58}" vid="{6EB24884-7CD9-4146-B0C1-4C1D3B2899F9}"/>
    </a:ext>
  </a:extLst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8</Template>
  <TotalTime>1100</TotalTime>
  <Words>232</Words>
  <Application>Microsoft Office PowerPoint</Application>
  <PresentationFormat>Prikaz na zaslonu (4:3)</PresentationFormat>
  <Paragraphs>56</Paragraphs>
  <Slides>6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Myriad Pro</vt:lpstr>
      <vt:lpstr>Times New Roman</vt:lpstr>
      <vt:lpstr>Math 8</vt:lpstr>
      <vt:lpstr>Theme 5</vt:lpstr>
      <vt:lpstr>1.4. VEKTORI</vt:lpstr>
      <vt:lpstr>PowerPoint prezentacija</vt:lpstr>
      <vt:lpstr>Smjer vektora</vt:lpstr>
      <vt:lpstr>PowerPoint prezentacija</vt:lpstr>
      <vt:lpstr>Duljina vektora</vt:lpstr>
      <vt:lpstr>PowerPoint prezentacija</vt:lpstr>
    </vt:vector>
  </TitlesOfParts>
  <Company>PCchip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Pojam vektora</dc:title>
  <dc:creator>Saša Orčić</dc:creator>
  <cp:lastModifiedBy>Zeljka</cp:lastModifiedBy>
  <cp:revision>79</cp:revision>
  <dcterms:created xsi:type="dcterms:W3CDTF">2004-01-20T14:13:14Z</dcterms:created>
  <dcterms:modified xsi:type="dcterms:W3CDTF">2020-08-28T17:21:39Z</dcterms:modified>
</cp:coreProperties>
</file>