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5"/>
  </p:notesMasterIdLst>
  <p:sldIdLst>
    <p:sldId id="270" r:id="rId2"/>
    <p:sldId id="271" r:id="rId3"/>
    <p:sldId id="27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355CBD8-66FC-450F-B877-8F814BB9737A}" type="datetimeFigureOut">
              <a:rPr lang="hr-HR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00D1857-0BE0-407B-8D5E-24F5459B543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8652A-47C7-4CC9-B250-F0ED239C11E0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81FE9FC5-E9EB-458A-B145-1450193F645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72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99FD5B-11B6-40D2-ADCC-79551931D72C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2AF9-AA3A-400D-85F5-A2F66C7ED43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5034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10BE9F-FFE1-47BF-AB4F-AD7E7DCD55DA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D36-C35F-4B62-9801-3FFCD638C1B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1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7FA7B8-B2AE-4664-AC31-248030213DA9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3FB-7FBE-4DE9-8FBD-5EBF997F8F5D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1">
            <a:extLst>
              <a:ext uri="{FF2B5EF4-FFF2-40B4-BE49-F238E27FC236}">
                <a16:creationId xmlns:a16="http://schemas.microsoft.com/office/drawing/2014/main" id="{839A7202-5124-0BB9-9381-6C3B12E490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746" y="6251945"/>
            <a:ext cx="2888281" cy="60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133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8652A-47C7-4CC9-B250-F0ED239C11E0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9FC5-E9EB-458A-B145-1450193F645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6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75E363-86EC-409C-B618-36B9CE464D00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4C80-5C0C-4297-B093-5DEE04B9FE2B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44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2B03F8-5E76-40E4-B83B-691A6349ECC6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423-12EF-490D-A034-CB9A8396956A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6522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E18BB5-4096-4648-B530-91591482C588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E373-3B02-426D-9ECE-731B5AB86BE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0102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75017F-D813-4EAD-AB2D-4BB2793B3548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224-CA90-4E1E-807B-1CA77B374D5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2721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3D5A2F-DF80-44C1-A489-87C660904377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564F-72C4-409A-8245-966DB5F9C8B9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45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ECDDD24-C964-47A1-8739-F51779496BA1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4BB-7122-48AA-A3D4-2E4C29902DC0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34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CFCC6B-8644-437E-8154-7595EADCF003}" type="datetimeFigureOut">
              <a:rPr lang="sr-Latn-CS" smtClean="0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DF05CE5-7169-4E45-955B-3E71B65C985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041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2148839" y="1958975"/>
            <a:ext cx="7772400" cy="1470025"/>
          </a:xfrm>
        </p:spPr>
        <p:txBody>
          <a:bodyPr>
            <a:normAutofit fontScale="90000"/>
          </a:bodyPr>
          <a:lstStyle/>
          <a:p>
            <a:pPr marL="358775"/>
            <a:r>
              <a:rPr lang="hr-HR" altLang="sr-Latn-RS" b="1" dirty="0">
                <a:solidFill>
                  <a:srgbClr val="C00000"/>
                </a:solidFill>
              </a:rPr>
              <a:t>BROJ DIJAGONALA MNOGOKUTA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1001263-FA04-F84F-99BD-E2E1E51D31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047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" name="Line 76"/>
          <p:cNvSpPr>
            <a:spLocks noChangeShapeType="1"/>
          </p:cNvSpPr>
          <p:nvPr/>
        </p:nvSpPr>
        <p:spPr bwMode="auto">
          <a:xfrm>
            <a:off x="1012825" y="3948113"/>
            <a:ext cx="2051050" cy="611187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1012825" y="2324100"/>
            <a:ext cx="533400" cy="1624013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6" name="Line 78"/>
          <p:cNvSpPr>
            <a:spLocks noChangeShapeType="1"/>
          </p:cNvSpPr>
          <p:nvPr/>
        </p:nvSpPr>
        <p:spPr bwMode="auto">
          <a:xfrm>
            <a:off x="1012825" y="3948113"/>
            <a:ext cx="3251200" cy="153987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7" name="Line 79"/>
          <p:cNvSpPr>
            <a:spLocks noChangeShapeType="1"/>
          </p:cNvSpPr>
          <p:nvPr/>
        </p:nvSpPr>
        <p:spPr bwMode="auto">
          <a:xfrm flipH="1">
            <a:off x="1012825" y="3108325"/>
            <a:ext cx="3529013" cy="839788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8" name="Line 80"/>
          <p:cNvSpPr>
            <a:spLocks noChangeShapeType="1"/>
          </p:cNvSpPr>
          <p:nvPr/>
        </p:nvSpPr>
        <p:spPr bwMode="auto">
          <a:xfrm flipH="1">
            <a:off x="1012825" y="2228850"/>
            <a:ext cx="2898775" cy="1719263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9" name="Line 81"/>
          <p:cNvSpPr>
            <a:spLocks noChangeShapeType="1"/>
          </p:cNvSpPr>
          <p:nvPr/>
        </p:nvSpPr>
        <p:spPr bwMode="auto">
          <a:xfrm flipH="1">
            <a:off x="1012825" y="2009775"/>
            <a:ext cx="1763713" cy="1938338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 flipH="1">
            <a:off x="1774825" y="4102100"/>
            <a:ext cx="2489200" cy="4667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flipH="1">
            <a:off x="1774825" y="3108325"/>
            <a:ext cx="2767013" cy="146050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2" name="Line 84"/>
          <p:cNvSpPr>
            <a:spLocks noChangeShapeType="1"/>
          </p:cNvSpPr>
          <p:nvPr/>
        </p:nvSpPr>
        <p:spPr bwMode="auto">
          <a:xfrm flipH="1">
            <a:off x="1774825" y="2228850"/>
            <a:ext cx="2136775" cy="233997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3" name="Line 85"/>
          <p:cNvSpPr>
            <a:spLocks noChangeShapeType="1"/>
          </p:cNvSpPr>
          <p:nvPr/>
        </p:nvSpPr>
        <p:spPr bwMode="auto">
          <a:xfrm flipH="1">
            <a:off x="1774825" y="2009775"/>
            <a:ext cx="1001713" cy="25590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1546225" y="2324100"/>
            <a:ext cx="228600" cy="22447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5" name="Line 87"/>
          <p:cNvSpPr>
            <a:spLocks noChangeShapeType="1"/>
          </p:cNvSpPr>
          <p:nvPr/>
        </p:nvSpPr>
        <p:spPr bwMode="auto">
          <a:xfrm>
            <a:off x="1012825" y="3117850"/>
            <a:ext cx="762000" cy="145097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 flipH="1">
            <a:off x="3063875" y="3108325"/>
            <a:ext cx="1477963" cy="145097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7" name="Line 89"/>
          <p:cNvSpPr>
            <a:spLocks noChangeShapeType="1"/>
          </p:cNvSpPr>
          <p:nvPr/>
        </p:nvSpPr>
        <p:spPr bwMode="auto">
          <a:xfrm flipH="1">
            <a:off x="3063875" y="2228850"/>
            <a:ext cx="847725" cy="23304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8" name="Line 90"/>
          <p:cNvSpPr>
            <a:spLocks noChangeShapeType="1"/>
          </p:cNvSpPr>
          <p:nvPr/>
        </p:nvSpPr>
        <p:spPr bwMode="auto">
          <a:xfrm>
            <a:off x="2776538" y="2009775"/>
            <a:ext cx="287337" cy="25495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9" name="Line 91"/>
          <p:cNvSpPr>
            <a:spLocks noChangeShapeType="1"/>
          </p:cNvSpPr>
          <p:nvPr/>
        </p:nvSpPr>
        <p:spPr bwMode="auto">
          <a:xfrm>
            <a:off x="1546225" y="2324100"/>
            <a:ext cx="1517650" cy="223520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0" name="Line 92"/>
          <p:cNvSpPr>
            <a:spLocks noChangeShapeType="1"/>
          </p:cNvSpPr>
          <p:nvPr/>
        </p:nvSpPr>
        <p:spPr bwMode="auto">
          <a:xfrm>
            <a:off x="1012825" y="3117850"/>
            <a:ext cx="2051050" cy="14414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1" name="Line 93"/>
          <p:cNvSpPr>
            <a:spLocks noChangeShapeType="1"/>
          </p:cNvSpPr>
          <p:nvPr/>
        </p:nvSpPr>
        <p:spPr bwMode="auto">
          <a:xfrm>
            <a:off x="3911600" y="2228850"/>
            <a:ext cx="352425" cy="18732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>
            <a:off x="2776538" y="2009775"/>
            <a:ext cx="1487487" cy="20923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3" name="Line 95"/>
          <p:cNvSpPr>
            <a:spLocks noChangeShapeType="1"/>
          </p:cNvSpPr>
          <p:nvPr/>
        </p:nvSpPr>
        <p:spPr bwMode="auto">
          <a:xfrm>
            <a:off x="1546225" y="2324100"/>
            <a:ext cx="2717800" cy="177800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4" name="Line 96"/>
          <p:cNvSpPr>
            <a:spLocks noChangeShapeType="1"/>
          </p:cNvSpPr>
          <p:nvPr/>
        </p:nvSpPr>
        <p:spPr bwMode="auto">
          <a:xfrm>
            <a:off x="1012825" y="3117850"/>
            <a:ext cx="3251200" cy="9842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5" name="Line 97"/>
          <p:cNvSpPr>
            <a:spLocks noChangeShapeType="1"/>
          </p:cNvSpPr>
          <p:nvPr/>
        </p:nvSpPr>
        <p:spPr bwMode="auto">
          <a:xfrm>
            <a:off x="2776538" y="2009775"/>
            <a:ext cx="1765300" cy="10985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6" name="Line 98"/>
          <p:cNvSpPr>
            <a:spLocks noChangeShapeType="1"/>
          </p:cNvSpPr>
          <p:nvPr/>
        </p:nvSpPr>
        <p:spPr bwMode="auto">
          <a:xfrm>
            <a:off x="1546225" y="2324100"/>
            <a:ext cx="2995613" cy="7842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7" name="Line 99"/>
          <p:cNvSpPr>
            <a:spLocks noChangeShapeType="1"/>
          </p:cNvSpPr>
          <p:nvPr/>
        </p:nvSpPr>
        <p:spPr bwMode="auto">
          <a:xfrm flipH="1">
            <a:off x="1012825" y="3108325"/>
            <a:ext cx="3529013" cy="95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8" name="Line 100"/>
          <p:cNvSpPr>
            <a:spLocks noChangeShapeType="1"/>
          </p:cNvSpPr>
          <p:nvPr/>
        </p:nvSpPr>
        <p:spPr bwMode="auto">
          <a:xfrm flipH="1">
            <a:off x="1546225" y="2228850"/>
            <a:ext cx="2365375" cy="952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9" name="Line 101"/>
          <p:cNvSpPr>
            <a:spLocks noChangeShapeType="1"/>
          </p:cNvSpPr>
          <p:nvPr/>
        </p:nvSpPr>
        <p:spPr bwMode="auto">
          <a:xfrm flipH="1">
            <a:off x="1012825" y="2228850"/>
            <a:ext cx="2898775" cy="88900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" name="Line 102"/>
          <p:cNvSpPr>
            <a:spLocks noChangeShapeType="1"/>
          </p:cNvSpPr>
          <p:nvPr/>
        </p:nvSpPr>
        <p:spPr bwMode="auto">
          <a:xfrm flipH="1">
            <a:off x="1012825" y="2009775"/>
            <a:ext cx="1763713" cy="110807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upa 192"/>
          <p:cNvGrpSpPr>
            <a:grpSpLocks/>
          </p:cNvGrpSpPr>
          <p:nvPr/>
        </p:nvGrpSpPr>
        <p:grpSpPr bwMode="auto">
          <a:xfrm>
            <a:off x="708025" y="1636713"/>
            <a:ext cx="4152900" cy="3302000"/>
            <a:chOff x="708026" y="1047750"/>
            <a:chExt cx="4152907" cy="3302006"/>
          </a:xfrm>
        </p:grpSpPr>
        <p:sp>
          <p:nvSpPr>
            <p:cNvPr id="6178" name="Line 69"/>
            <p:cNvSpPr>
              <a:spLocks noChangeShapeType="1"/>
            </p:cNvSpPr>
            <p:nvPr/>
          </p:nvSpPr>
          <p:spPr bwMode="auto">
            <a:xfrm flipH="1">
              <a:off x="4264026" y="2519363"/>
              <a:ext cx="277813" cy="9937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79" name="Grupa 191"/>
            <p:cNvGrpSpPr>
              <a:grpSpLocks/>
            </p:cNvGrpSpPr>
            <p:nvPr/>
          </p:nvGrpSpPr>
          <p:grpSpPr bwMode="auto">
            <a:xfrm>
              <a:off x="708026" y="1047750"/>
              <a:ext cx="4152907" cy="3302006"/>
              <a:chOff x="708026" y="1047750"/>
              <a:chExt cx="4152907" cy="3302006"/>
            </a:xfrm>
          </p:grpSpPr>
          <p:sp>
            <p:nvSpPr>
              <p:cNvPr id="6180" name="Line 67"/>
              <p:cNvSpPr>
                <a:spLocks noChangeShapeType="1"/>
              </p:cNvSpPr>
              <p:nvPr/>
            </p:nvSpPr>
            <p:spPr bwMode="auto">
              <a:xfrm flipH="1">
                <a:off x="1774826" y="3970338"/>
                <a:ext cx="1289050" cy="9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Line 68"/>
              <p:cNvSpPr>
                <a:spLocks noChangeShapeType="1"/>
              </p:cNvSpPr>
              <p:nvPr/>
            </p:nvSpPr>
            <p:spPr bwMode="auto">
              <a:xfrm flipH="1">
                <a:off x="3063876" y="3513138"/>
                <a:ext cx="1200150" cy="457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2" name="Line 70"/>
              <p:cNvSpPr>
                <a:spLocks noChangeShapeType="1"/>
              </p:cNvSpPr>
              <p:nvPr/>
            </p:nvSpPr>
            <p:spPr bwMode="auto">
              <a:xfrm>
                <a:off x="3911601" y="1639888"/>
                <a:ext cx="630238" cy="8794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Line 71"/>
              <p:cNvSpPr>
                <a:spLocks noChangeShapeType="1"/>
              </p:cNvSpPr>
              <p:nvPr/>
            </p:nvSpPr>
            <p:spPr bwMode="auto">
              <a:xfrm>
                <a:off x="2776538" y="1420813"/>
                <a:ext cx="1135063" cy="2190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4" name="Line 72"/>
              <p:cNvSpPr>
                <a:spLocks noChangeShapeType="1"/>
              </p:cNvSpPr>
              <p:nvPr/>
            </p:nvSpPr>
            <p:spPr bwMode="auto">
              <a:xfrm flipH="1">
                <a:off x="1546226" y="1420813"/>
                <a:ext cx="1230313" cy="3143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5" name="Line 73"/>
              <p:cNvSpPr>
                <a:spLocks noChangeShapeType="1"/>
              </p:cNvSpPr>
              <p:nvPr/>
            </p:nvSpPr>
            <p:spPr bwMode="auto">
              <a:xfrm flipH="1">
                <a:off x="1012826" y="1735138"/>
                <a:ext cx="533400" cy="79375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6" name="Line 74"/>
              <p:cNvSpPr>
                <a:spLocks noChangeShapeType="1"/>
              </p:cNvSpPr>
              <p:nvPr/>
            </p:nvSpPr>
            <p:spPr bwMode="auto">
              <a:xfrm>
                <a:off x="1012826" y="2528888"/>
                <a:ext cx="1588" cy="8302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Line 75"/>
              <p:cNvSpPr>
                <a:spLocks noChangeShapeType="1"/>
              </p:cNvSpPr>
              <p:nvPr/>
            </p:nvSpPr>
            <p:spPr bwMode="auto">
              <a:xfrm>
                <a:off x="1012826" y="3359150"/>
                <a:ext cx="762000" cy="6207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88" name="Group 107"/>
              <p:cNvGrpSpPr>
                <a:grpSpLocks/>
              </p:cNvGrpSpPr>
              <p:nvPr/>
            </p:nvGrpSpPr>
            <p:grpSpPr bwMode="auto">
              <a:xfrm>
                <a:off x="841378" y="3340096"/>
                <a:ext cx="242888" cy="368300"/>
                <a:chOff x="530" y="2104"/>
                <a:chExt cx="153" cy="232"/>
              </a:xfrm>
            </p:grpSpPr>
            <p:sp>
              <p:nvSpPr>
                <p:cNvPr id="6221" name="Rectangle 105"/>
                <p:cNvSpPr>
                  <a:spLocks noChangeArrowheads="1"/>
                </p:cNvSpPr>
                <p:nvPr/>
              </p:nvSpPr>
              <p:spPr bwMode="auto">
                <a:xfrm>
                  <a:off x="530" y="2128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6222" name="Rectangle 106"/>
                <p:cNvSpPr>
                  <a:spLocks noChangeArrowheads="1"/>
                </p:cNvSpPr>
                <p:nvPr/>
              </p:nvSpPr>
              <p:spPr bwMode="auto">
                <a:xfrm>
                  <a:off x="620" y="2200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1</a:t>
                  </a:r>
                  <a:endParaRPr lang="sr-Latn-CS" i="1"/>
                </a:p>
              </p:txBody>
            </p:sp>
            <p:sp>
              <p:nvSpPr>
                <p:cNvPr id="6223" name="Oval 104"/>
                <p:cNvSpPr>
                  <a:spLocks noChangeArrowheads="1"/>
                </p:cNvSpPr>
                <p:nvPr/>
              </p:nvSpPr>
              <p:spPr bwMode="auto">
                <a:xfrm>
                  <a:off x="626" y="2104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</p:grpSp>
          <p:grpSp>
            <p:nvGrpSpPr>
              <p:cNvPr id="6189" name="Group 111"/>
              <p:cNvGrpSpPr>
                <a:grpSpLocks/>
              </p:cNvGrpSpPr>
              <p:nvPr/>
            </p:nvGrpSpPr>
            <p:grpSpPr bwMode="auto">
              <a:xfrm>
                <a:off x="708026" y="2317753"/>
                <a:ext cx="323850" cy="331788"/>
                <a:chOff x="446" y="1460"/>
                <a:chExt cx="204" cy="209"/>
              </a:xfrm>
            </p:grpSpPr>
            <p:sp>
              <p:nvSpPr>
                <p:cNvPr id="6218" name="Oval 108"/>
                <p:cNvSpPr>
                  <a:spLocks noChangeArrowheads="1"/>
                </p:cNvSpPr>
                <p:nvPr/>
              </p:nvSpPr>
              <p:spPr bwMode="auto">
                <a:xfrm>
                  <a:off x="626" y="1581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6219" name="Rectangle 109"/>
                <p:cNvSpPr>
                  <a:spLocks noChangeArrowheads="1"/>
                </p:cNvSpPr>
                <p:nvPr/>
              </p:nvSpPr>
              <p:spPr bwMode="auto">
                <a:xfrm>
                  <a:off x="446" y="1460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6220" name="Rectangle 110"/>
                <p:cNvSpPr>
                  <a:spLocks noChangeArrowheads="1"/>
                </p:cNvSpPr>
                <p:nvPr/>
              </p:nvSpPr>
              <p:spPr bwMode="auto">
                <a:xfrm>
                  <a:off x="536" y="1533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n</a:t>
                  </a:r>
                  <a:endParaRPr lang="sr-Latn-CS" i="1"/>
                </a:p>
              </p:txBody>
            </p:sp>
          </p:grpSp>
          <p:grpSp>
            <p:nvGrpSpPr>
              <p:cNvPr id="6190" name="Group 115"/>
              <p:cNvGrpSpPr>
                <a:grpSpLocks/>
              </p:cNvGrpSpPr>
              <p:nvPr/>
            </p:nvGrpSpPr>
            <p:grpSpPr bwMode="auto">
              <a:xfrm>
                <a:off x="1365254" y="1363663"/>
                <a:ext cx="242888" cy="390525"/>
                <a:chOff x="860" y="859"/>
                <a:chExt cx="153" cy="246"/>
              </a:xfrm>
            </p:grpSpPr>
            <p:sp>
              <p:nvSpPr>
                <p:cNvPr id="6215" name="Oval 112"/>
                <p:cNvSpPr>
                  <a:spLocks noChangeArrowheads="1"/>
                </p:cNvSpPr>
                <p:nvPr/>
              </p:nvSpPr>
              <p:spPr bwMode="auto">
                <a:xfrm>
                  <a:off x="962" y="1081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6216" name="Rectangle 113"/>
                <p:cNvSpPr>
                  <a:spLocks noChangeArrowheads="1"/>
                </p:cNvSpPr>
                <p:nvPr/>
              </p:nvSpPr>
              <p:spPr bwMode="auto">
                <a:xfrm>
                  <a:off x="860" y="859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6217" name="Rectangle 114"/>
                <p:cNvSpPr>
                  <a:spLocks noChangeArrowheads="1"/>
                </p:cNvSpPr>
                <p:nvPr/>
              </p:nvSpPr>
              <p:spPr bwMode="auto">
                <a:xfrm>
                  <a:off x="950" y="931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8</a:t>
                  </a:r>
                  <a:endParaRPr lang="sr-Latn-CS" i="1"/>
                </a:p>
              </p:txBody>
            </p:sp>
          </p:grpSp>
          <p:grpSp>
            <p:nvGrpSpPr>
              <p:cNvPr id="6191" name="Group 119"/>
              <p:cNvGrpSpPr>
                <a:grpSpLocks/>
              </p:cNvGrpSpPr>
              <p:nvPr/>
            </p:nvGrpSpPr>
            <p:grpSpPr bwMode="auto">
              <a:xfrm>
                <a:off x="2614618" y="1047750"/>
                <a:ext cx="242888" cy="392113"/>
                <a:chOff x="1647" y="660"/>
                <a:chExt cx="153" cy="247"/>
              </a:xfrm>
            </p:grpSpPr>
            <p:sp>
              <p:nvSpPr>
                <p:cNvPr id="6212" name="Oval 116"/>
                <p:cNvSpPr>
                  <a:spLocks noChangeArrowheads="1"/>
                </p:cNvSpPr>
                <p:nvPr/>
              </p:nvSpPr>
              <p:spPr bwMode="auto">
                <a:xfrm>
                  <a:off x="1737" y="883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6213" name="Rectangle 117"/>
                <p:cNvSpPr>
                  <a:spLocks noChangeArrowheads="1"/>
                </p:cNvSpPr>
                <p:nvPr/>
              </p:nvSpPr>
              <p:spPr bwMode="auto">
                <a:xfrm>
                  <a:off x="1647" y="660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6214" name="Rectangle 118"/>
                <p:cNvSpPr>
                  <a:spLocks noChangeArrowheads="1"/>
                </p:cNvSpPr>
                <p:nvPr/>
              </p:nvSpPr>
              <p:spPr bwMode="auto">
                <a:xfrm>
                  <a:off x="1737" y="732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7</a:t>
                  </a:r>
                  <a:endParaRPr lang="sr-Latn-CS" i="1"/>
                </a:p>
              </p:txBody>
            </p:sp>
          </p:grpSp>
          <p:grpSp>
            <p:nvGrpSpPr>
              <p:cNvPr id="6192" name="Group 123"/>
              <p:cNvGrpSpPr>
                <a:grpSpLocks/>
              </p:cNvGrpSpPr>
              <p:nvPr/>
            </p:nvGrpSpPr>
            <p:grpSpPr bwMode="auto">
              <a:xfrm>
                <a:off x="3892559" y="1306511"/>
                <a:ext cx="242888" cy="352425"/>
                <a:chOff x="2452" y="823"/>
                <a:chExt cx="153" cy="222"/>
              </a:xfrm>
            </p:grpSpPr>
            <p:sp>
              <p:nvSpPr>
                <p:cNvPr id="6209" name="Oval 120"/>
                <p:cNvSpPr>
                  <a:spLocks noChangeArrowheads="1"/>
                </p:cNvSpPr>
                <p:nvPr/>
              </p:nvSpPr>
              <p:spPr bwMode="auto">
                <a:xfrm>
                  <a:off x="2452" y="1021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6210" name="Rectangle 121"/>
                <p:cNvSpPr>
                  <a:spLocks noChangeArrowheads="1"/>
                </p:cNvSpPr>
                <p:nvPr/>
              </p:nvSpPr>
              <p:spPr bwMode="auto">
                <a:xfrm>
                  <a:off x="2452" y="823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6211" name="Rectangle 122"/>
                <p:cNvSpPr>
                  <a:spLocks noChangeArrowheads="1"/>
                </p:cNvSpPr>
                <p:nvPr/>
              </p:nvSpPr>
              <p:spPr bwMode="auto">
                <a:xfrm>
                  <a:off x="2542" y="895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6</a:t>
                  </a:r>
                  <a:endParaRPr lang="sr-Latn-CS" i="1"/>
                </a:p>
              </p:txBody>
            </p:sp>
          </p:grpSp>
          <p:grpSp>
            <p:nvGrpSpPr>
              <p:cNvPr id="6193" name="Group 127"/>
              <p:cNvGrpSpPr>
                <a:grpSpLocks/>
              </p:cNvGrpSpPr>
              <p:nvPr/>
            </p:nvGrpSpPr>
            <p:grpSpPr bwMode="auto">
              <a:xfrm>
                <a:off x="4522795" y="2395535"/>
                <a:ext cx="338138" cy="330200"/>
                <a:chOff x="2849" y="1509"/>
                <a:chExt cx="213" cy="208"/>
              </a:xfrm>
            </p:grpSpPr>
            <p:sp>
              <p:nvSpPr>
                <p:cNvPr id="6206" name="Rectangle 125"/>
                <p:cNvSpPr>
                  <a:spLocks noChangeArrowheads="1"/>
                </p:cNvSpPr>
                <p:nvPr/>
              </p:nvSpPr>
              <p:spPr bwMode="auto">
                <a:xfrm>
                  <a:off x="2909" y="1509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6207" name="Rectangle 126"/>
                <p:cNvSpPr>
                  <a:spLocks noChangeArrowheads="1"/>
                </p:cNvSpPr>
                <p:nvPr/>
              </p:nvSpPr>
              <p:spPr bwMode="auto">
                <a:xfrm>
                  <a:off x="2999" y="1581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5</a:t>
                  </a:r>
                  <a:endParaRPr lang="sr-Latn-CS" i="1"/>
                </a:p>
              </p:txBody>
            </p:sp>
            <p:sp>
              <p:nvSpPr>
                <p:cNvPr id="6208" name="Oval 124"/>
                <p:cNvSpPr>
                  <a:spLocks noChangeArrowheads="1"/>
                </p:cNvSpPr>
                <p:nvPr/>
              </p:nvSpPr>
              <p:spPr bwMode="auto">
                <a:xfrm>
                  <a:off x="2849" y="1575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</p:grpSp>
          <p:grpSp>
            <p:nvGrpSpPr>
              <p:cNvPr id="6194" name="Group 131"/>
              <p:cNvGrpSpPr>
                <a:grpSpLocks/>
              </p:cNvGrpSpPr>
              <p:nvPr/>
            </p:nvGrpSpPr>
            <p:grpSpPr bwMode="auto">
              <a:xfrm>
                <a:off x="4244970" y="3492504"/>
                <a:ext cx="292100" cy="388938"/>
                <a:chOff x="2674" y="2200"/>
                <a:chExt cx="184" cy="245"/>
              </a:xfrm>
            </p:grpSpPr>
            <p:sp>
              <p:nvSpPr>
                <p:cNvPr id="6203" name="Oval 128"/>
                <p:cNvSpPr>
                  <a:spLocks noChangeArrowheads="1"/>
                </p:cNvSpPr>
                <p:nvPr/>
              </p:nvSpPr>
              <p:spPr bwMode="auto">
                <a:xfrm>
                  <a:off x="2674" y="2200"/>
                  <a:ext cx="24" cy="25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6204" name="Rectangle 129"/>
                <p:cNvSpPr>
                  <a:spLocks noChangeArrowheads="1"/>
                </p:cNvSpPr>
                <p:nvPr/>
              </p:nvSpPr>
              <p:spPr bwMode="auto">
                <a:xfrm>
                  <a:off x="2704" y="2237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6205" name="Rectangle 130"/>
                <p:cNvSpPr>
                  <a:spLocks noChangeArrowheads="1"/>
                </p:cNvSpPr>
                <p:nvPr/>
              </p:nvSpPr>
              <p:spPr bwMode="auto">
                <a:xfrm>
                  <a:off x="2795" y="2309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4</a:t>
                  </a:r>
                  <a:endParaRPr lang="sr-Latn-CS" i="1"/>
                </a:p>
              </p:txBody>
            </p:sp>
          </p:grpSp>
          <p:grpSp>
            <p:nvGrpSpPr>
              <p:cNvPr id="6195" name="Group 135"/>
              <p:cNvGrpSpPr>
                <a:grpSpLocks/>
              </p:cNvGrpSpPr>
              <p:nvPr/>
            </p:nvGrpSpPr>
            <p:grpSpPr bwMode="auto">
              <a:xfrm>
                <a:off x="2928934" y="3951293"/>
                <a:ext cx="244475" cy="398463"/>
                <a:chOff x="1845" y="2489"/>
                <a:chExt cx="154" cy="251"/>
              </a:xfrm>
            </p:grpSpPr>
            <p:sp>
              <p:nvSpPr>
                <p:cNvPr id="6200" name="Oval 132"/>
                <p:cNvSpPr>
                  <a:spLocks noChangeArrowheads="1"/>
                </p:cNvSpPr>
                <p:nvPr/>
              </p:nvSpPr>
              <p:spPr bwMode="auto">
                <a:xfrm>
                  <a:off x="1917" y="2489"/>
                  <a:ext cx="25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6201" name="Rectangle 133"/>
                <p:cNvSpPr>
                  <a:spLocks noChangeArrowheads="1"/>
                </p:cNvSpPr>
                <p:nvPr/>
              </p:nvSpPr>
              <p:spPr bwMode="auto">
                <a:xfrm>
                  <a:off x="1845" y="2531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6202" name="Rectangle 134"/>
                <p:cNvSpPr>
                  <a:spLocks noChangeArrowheads="1"/>
                </p:cNvSpPr>
                <p:nvPr/>
              </p:nvSpPr>
              <p:spPr bwMode="auto">
                <a:xfrm>
                  <a:off x="1936" y="2604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3</a:t>
                  </a:r>
                  <a:endParaRPr lang="sr-Latn-CS" i="1"/>
                </a:p>
              </p:txBody>
            </p:sp>
          </p:grpSp>
          <p:grpSp>
            <p:nvGrpSpPr>
              <p:cNvPr id="6196" name="Group 139"/>
              <p:cNvGrpSpPr>
                <a:grpSpLocks/>
              </p:cNvGrpSpPr>
              <p:nvPr/>
            </p:nvGrpSpPr>
            <p:grpSpPr bwMode="auto">
              <a:xfrm>
                <a:off x="1593854" y="3960818"/>
                <a:ext cx="242888" cy="379413"/>
                <a:chOff x="1004" y="2495"/>
                <a:chExt cx="153" cy="239"/>
              </a:xfrm>
            </p:grpSpPr>
            <p:sp>
              <p:nvSpPr>
                <p:cNvPr id="6197" name="Oval 136"/>
                <p:cNvSpPr>
                  <a:spLocks noChangeArrowheads="1"/>
                </p:cNvSpPr>
                <p:nvPr/>
              </p:nvSpPr>
              <p:spPr bwMode="auto">
                <a:xfrm>
                  <a:off x="1106" y="2495"/>
                  <a:ext cx="25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6198" name="Rectangle 137"/>
                <p:cNvSpPr>
                  <a:spLocks noChangeArrowheads="1"/>
                </p:cNvSpPr>
                <p:nvPr/>
              </p:nvSpPr>
              <p:spPr bwMode="auto">
                <a:xfrm>
                  <a:off x="1004" y="2525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6199" name="Rectangle 138"/>
                <p:cNvSpPr>
                  <a:spLocks noChangeArrowheads="1"/>
                </p:cNvSpPr>
                <p:nvPr/>
              </p:nvSpPr>
              <p:spPr bwMode="auto">
                <a:xfrm>
                  <a:off x="1094" y="2598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2</a:t>
                  </a:r>
                  <a:endParaRPr lang="sr-Latn-CS" i="1"/>
                </a:p>
              </p:txBody>
            </p:sp>
          </p:grpSp>
        </p:grpSp>
      </p:grpSp>
      <p:sp>
        <p:nvSpPr>
          <p:cNvPr id="194" name="TekstniOkvir 193"/>
          <p:cNvSpPr txBox="1">
            <a:spLocks noChangeArrowheads="1"/>
          </p:cNvSpPr>
          <p:nvPr/>
        </p:nvSpPr>
        <p:spPr bwMode="auto">
          <a:xfrm>
            <a:off x="5638802" y="1858963"/>
            <a:ext cx="27548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400" dirty="0"/>
              <a:t>Svaki vrh ima </a:t>
            </a:r>
          </a:p>
          <a:p>
            <a:pPr algn="ctr"/>
            <a:r>
              <a:rPr lang="hr-HR" sz="2400" b="1" i="1" dirty="0">
                <a:solidFill>
                  <a:srgbClr val="0070C0"/>
                </a:solidFill>
              </a:rPr>
              <a:t>n</a:t>
            </a:r>
            <a:r>
              <a:rPr lang="hr-HR" sz="2400" b="1" dirty="0">
                <a:solidFill>
                  <a:srgbClr val="0070C0"/>
                </a:solidFill>
              </a:rPr>
              <a:t> – 3  </a:t>
            </a:r>
          </a:p>
          <a:p>
            <a:pPr algn="ctr"/>
            <a:r>
              <a:rPr lang="hr-HR" sz="2400" dirty="0" err="1"/>
              <a:t>nesusjedna</a:t>
            </a:r>
            <a:r>
              <a:rPr lang="hr-HR" sz="2400" dirty="0"/>
              <a:t> vrha.</a:t>
            </a:r>
          </a:p>
        </p:txBody>
      </p:sp>
      <p:sp>
        <p:nvSpPr>
          <p:cNvPr id="6175" name="TekstniOkvir 194"/>
          <p:cNvSpPr txBox="1">
            <a:spLocks noChangeArrowheads="1"/>
          </p:cNvSpPr>
          <p:nvPr/>
        </p:nvSpPr>
        <p:spPr bwMode="auto">
          <a:xfrm>
            <a:off x="341313" y="827088"/>
            <a:ext cx="51815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000" dirty="0"/>
              <a:t>“Prebrojimo” sve dijagonale iz jednog vrha</a:t>
            </a:r>
          </a:p>
          <a:p>
            <a:r>
              <a:rPr lang="hr-HR" sz="2000" dirty="0"/>
              <a:t> u </a:t>
            </a:r>
            <a:r>
              <a:rPr lang="hr-HR" sz="2000" i="1" dirty="0"/>
              <a:t>n </a:t>
            </a:r>
            <a:r>
              <a:rPr lang="hr-HR" sz="2000" dirty="0"/>
              <a:t>– </a:t>
            </a:r>
            <a:r>
              <a:rPr lang="hr-HR" sz="2000" dirty="0" err="1"/>
              <a:t>terokutu</a:t>
            </a:r>
            <a:r>
              <a:rPr lang="hr-HR" sz="2000" dirty="0"/>
              <a:t>.</a:t>
            </a:r>
          </a:p>
        </p:txBody>
      </p:sp>
      <p:sp>
        <p:nvSpPr>
          <p:cNvPr id="196" name="TekstniOkvir 195"/>
          <p:cNvSpPr txBox="1">
            <a:spLocks noChangeArrowheads="1"/>
          </p:cNvSpPr>
          <p:nvPr/>
        </p:nvSpPr>
        <p:spPr bwMode="auto">
          <a:xfrm>
            <a:off x="5522911" y="3605209"/>
            <a:ext cx="3298057" cy="1569660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Iz </a:t>
            </a:r>
            <a:r>
              <a:rPr lang="hr-HR" sz="2400" b="1" dirty="0"/>
              <a:t>svakog</a:t>
            </a:r>
            <a:r>
              <a:rPr lang="hr-HR" sz="2400" dirty="0"/>
              <a:t> od </a:t>
            </a:r>
            <a:r>
              <a:rPr lang="hr-HR" sz="2400" i="1" dirty="0"/>
              <a:t>n </a:t>
            </a:r>
            <a:r>
              <a:rPr lang="hr-HR" sz="2400" dirty="0"/>
              <a:t>vrhova možemo nacrtati  </a:t>
            </a:r>
          </a:p>
          <a:p>
            <a:br>
              <a:rPr lang="hr-HR" sz="2400" dirty="0"/>
            </a:br>
            <a:r>
              <a:rPr lang="hr-HR" sz="2400" b="1" i="1" dirty="0" err="1">
                <a:solidFill>
                  <a:srgbClr val="0070C0"/>
                </a:solidFill>
              </a:rPr>
              <a:t>d</a:t>
            </a:r>
            <a:r>
              <a:rPr lang="hr-HR" sz="2400" b="1" i="1" baseline="-25000" dirty="0" err="1">
                <a:solidFill>
                  <a:srgbClr val="0070C0"/>
                </a:solidFill>
              </a:rPr>
              <a:t>n</a:t>
            </a:r>
            <a:r>
              <a:rPr lang="hr-HR" sz="2400" b="1" i="1" dirty="0">
                <a:solidFill>
                  <a:srgbClr val="0070C0"/>
                </a:solidFill>
              </a:rPr>
              <a:t> = n – 3</a:t>
            </a:r>
            <a:r>
              <a:rPr lang="hr-HR" sz="2400" dirty="0"/>
              <a:t> dijagonala.</a:t>
            </a:r>
          </a:p>
        </p:txBody>
      </p:sp>
      <p:sp>
        <p:nvSpPr>
          <p:cNvPr id="6177" name="Pravokutnik 79"/>
          <p:cNvSpPr>
            <a:spLocks noChangeArrowheads="1"/>
          </p:cNvSpPr>
          <p:nvPr/>
        </p:nvSpPr>
        <p:spPr bwMode="auto">
          <a:xfrm>
            <a:off x="296863" y="68263"/>
            <a:ext cx="7332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/>
              <a:t>Broj dijagonala mnogokuta iz jednog vrha</a:t>
            </a:r>
          </a:p>
        </p:txBody>
      </p:sp>
    </p:spTree>
    <p:extLst>
      <p:ext uri="{BB962C8B-B14F-4D97-AF65-F5344CB8AC3E}">
        <p14:creationId xmlns:p14="http://schemas.microsoft.com/office/powerpoint/2010/main" val="117348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500"/>
                                        <p:tgtEl>
                                          <p:spTgt spid="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5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0" dur="500"/>
                                        <p:tgtEl>
                                          <p:spTgt spid="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500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8" dur="5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4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3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6" dur="500"/>
                                        <p:tgtEl>
                                          <p:spTgt spid="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9" dur="5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5" dur="500"/>
                                        <p:tgtEl>
                                          <p:spTgt spid="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500"/>
                                        <p:tgtEl>
                                          <p:spTgt spid="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5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500"/>
                                        <p:tgtEl>
                                          <p:spTgt spid="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5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7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4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4" grpId="0" animBg="1"/>
      <p:bldP spid="2124" grpId="1" animBg="1"/>
      <p:bldP spid="2124" grpId="2" animBg="1"/>
      <p:bldP spid="2124" grpId="3" animBg="1"/>
      <p:bldP spid="2124" grpId="4" animBg="1"/>
      <p:bldP spid="2125" grpId="0" animBg="1"/>
      <p:bldP spid="2125" grpId="1" animBg="1"/>
      <p:bldP spid="2125" grpId="2" animBg="1"/>
      <p:bldP spid="2125" grpId="3" animBg="1"/>
      <p:bldP spid="2125" grpId="4" animBg="1"/>
      <p:bldP spid="2126" grpId="0" animBg="1"/>
      <p:bldP spid="2126" grpId="1" animBg="1"/>
      <p:bldP spid="2126" grpId="2" animBg="1"/>
      <p:bldP spid="2126" grpId="3" animBg="1"/>
      <p:bldP spid="2126" grpId="4" animBg="1"/>
      <p:bldP spid="2127" grpId="0" animBg="1"/>
      <p:bldP spid="2127" grpId="1" animBg="1"/>
      <p:bldP spid="2127" grpId="2" animBg="1"/>
      <p:bldP spid="2127" grpId="3" animBg="1"/>
      <p:bldP spid="2127" grpId="4" animBg="1"/>
      <p:bldP spid="2128" grpId="0" animBg="1"/>
      <p:bldP spid="2128" grpId="1" animBg="1"/>
      <p:bldP spid="2128" grpId="2" animBg="1"/>
      <p:bldP spid="2128" grpId="3" animBg="1"/>
      <p:bldP spid="2128" grpId="4" animBg="1"/>
      <p:bldP spid="2129" grpId="0" animBg="1"/>
      <p:bldP spid="2129" grpId="1" animBg="1"/>
      <p:bldP spid="2129" grpId="2" animBg="1"/>
      <p:bldP spid="2129" grpId="3" animBg="1"/>
      <p:bldP spid="2129" grpId="4" animBg="1"/>
      <p:bldP spid="2130" grpId="0" animBg="1"/>
      <p:bldP spid="2130" grpId="1" animBg="1"/>
      <p:bldP spid="2130" grpId="2" animBg="1"/>
      <p:bldP spid="2130" grpId="3" animBg="1"/>
      <p:bldP spid="2130" grpId="4" animBg="1"/>
      <p:bldP spid="2131" grpId="0" animBg="1"/>
      <p:bldP spid="2131" grpId="1" animBg="1"/>
      <p:bldP spid="2131" grpId="2" animBg="1"/>
      <p:bldP spid="2131" grpId="3" animBg="1"/>
      <p:bldP spid="2131" grpId="4" animBg="1"/>
      <p:bldP spid="2132" grpId="0" animBg="1"/>
      <p:bldP spid="2132" grpId="1" animBg="1"/>
      <p:bldP spid="2132" grpId="2" animBg="1"/>
      <p:bldP spid="2132" grpId="3" animBg="1"/>
      <p:bldP spid="2132" grpId="4" animBg="1"/>
      <p:bldP spid="2133" grpId="0" animBg="1"/>
      <p:bldP spid="2133" grpId="1" animBg="1"/>
      <p:bldP spid="2133" grpId="2" animBg="1"/>
      <p:bldP spid="2133" grpId="3" animBg="1"/>
      <p:bldP spid="2133" grpId="4" animBg="1"/>
      <p:bldP spid="2134" grpId="0" animBg="1"/>
      <p:bldP spid="2134" grpId="1" animBg="1"/>
      <p:bldP spid="2134" grpId="2" animBg="1"/>
      <p:bldP spid="2134" grpId="3" animBg="1"/>
      <p:bldP spid="2134" grpId="4" animBg="1"/>
      <p:bldP spid="2135" grpId="0" animBg="1"/>
      <p:bldP spid="2135" grpId="1" animBg="1"/>
      <p:bldP spid="2135" grpId="2" animBg="1"/>
      <p:bldP spid="2135" grpId="3" animBg="1"/>
      <p:bldP spid="2135" grpId="4" animBg="1"/>
      <p:bldP spid="2136" grpId="0" animBg="1"/>
      <p:bldP spid="2136" grpId="1" animBg="1"/>
      <p:bldP spid="2136" grpId="2" animBg="1"/>
      <p:bldP spid="2136" grpId="3" animBg="1"/>
      <p:bldP spid="2136" grpId="4" animBg="1"/>
      <p:bldP spid="2137" grpId="0" animBg="1"/>
      <p:bldP spid="2137" grpId="1" animBg="1"/>
      <p:bldP spid="2137" grpId="2" animBg="1"/>
      <p:bldP spid="2137" grpId="3" animBg="1"/>
      <p:bldP spid="2137" grpId="4" animBg="1"/>
      <p:bldP spid="2138" grpId="0" animBg="1"/>
      <p:bldP spid="2138" grpId="1" animBg="1"/>
      <p:bldP spid="2138" grpId="2" animBg="1"/>
      <p:bldP spid="2138" grpId="3" animBg="1"/>
      <p:bldP spid="2138" grpId="4" animBg="1"/>
      <p:bldP spid="2139" grpId="0" animBg="1"/>
      <p:bldP spid="2139" grpId="1" animBg="1"/>
      <p:bldP spid="2139" grpId="2" animBg="1"/>
      <p:bldP spid="2139" grpId="3" animBg="1"/>
      <p:bldP spid="2139" grpId="4" animBg="1"/>
      <p:bldP spid="2140" grpId="0" animBg="1"/>
      <p:bldP spid="2140" grpId="1" animBg="1"/>
      <p:bldP spid="2140" grpId="2" animBg="1"/>
      <p:bldP spid="2140" grpId="3" animBg="1"/>
      <p:bldP spid="2140" grpId="4" animBg="1"/>
      <p:bldP spid="2141" grpId="0" animBg="1"/>
      <p:bldP spid="2141" grpId="1" animBg="1"/>
      <p:bldP spid="2141" grpId="2" animBg="1"/>
      <p:bldP spid="2141" grpId="3" animBg="1"/>
      <p:bldP spid="2141" grpId="4" animBg="1"/>
      <p:bldP spid="2142" grpId="0" animBg="1"/>
      <p:bldP spid="2142" grpId="1" animBg="1"/>
      <p:bldP spid="2142" grpId="2" animBg="1"/>
      <p:bldP spid="2142" grpId="3" animBg="1"/>
      <p:bldP spid="2142" grpId="4" animBg="1"/>
      <p:bldP spid="2143" grpId="0" animBg="1"/>
      <p:bldP spid="2143" grpId="1" animBg="1"/>
      <p:bldP spid="2143" grpId="2" animBg="1"/>
      <p:bldP spid="2143" grpId="3" animBg="1"/>
      <p:bldP spid="2143" grpId="4" animBg="1"/>
      <p:bldP spid="2144" grpId="0" animBg="1"/>
      <p:bldP spid="2144" grpId="1" animBg="1"/>
      <p:bldP spid="2144" grpId="2" animBg="1"/>
      <p:bldP spid="2144" grpId="3" animBg="1"/>
      <p:bldP spid="2144" grpId="4" animBg="1"/>
      <p:bldP spid="2145" grpId="0" animBg="1"/>
      <p:bldP spid="2145" grpId="1" animBg="1"/>
      <p:bldP spid="2145" grpId="2" animBg="1"/>
      <p:bldP spid="2145" grpId="3" animBg="1"/>
      <p:bldP spid="2145" grpId="4" animBg="1"/>
      <p:bldP spid="2146" grpId="0" animBg="1"/>
      <p:bldP spid="2146" grpId="1" animBg="1"/>
      <p:bldP spid="2146" grpId="2" animBg="1"/>
      <p:bldP spid="2146" grpId="3" animBg="1"/>
      <p:bldP spid="2146" grpId="4" animBg="1"/>
      <p:bldP spid="2147" grpId="0" animBg="1"/>
      <p:bldP spid="2147" grpId="1" animBg="1"/>
      <p:bldP spid="2147" grpId="2" animBg="1"/>
      <p:bldP spid="2147" grpId="3" animBg="1"/>
      <p:bldP spid="2147" grpId="4" animBg="1"/>
      <p:bldP spid="2148" grpId="0" animBg="1"/>
      <p:bldP spid="2148" grpId="1" animBg="1"/>
      <p:bldP spid="2148" grpId="2" animBg="1"/>
      <p:bldP spid="2148" grpId="3" animBg="1"/>
      <p:bldP spid="2148" grpId="4" animBg="1"/>
      <p:bldP spid="2149" grpId="0" animBg="1"/>
      <p:bldP spid="2149" grpId="1" animBg="1"/>
      <p:bldP spid="2149" grpId="2" animBg="1"/>
      <p:bldP spid="2149" grpId="3" animBg="1"/>
      <p:bldP spid="2149" grpId="4" animBg="1"/>
      <p:bldP spid="2150" grpId="0" animBg="1"/>
      <p:bldP spid="2150" grpId="1" animBg="1"/>
      <p:bldP spid="2150" grpId="2" animBg="1"/>
      <p:bldP spid="2150" grpId="3" animBg="1"/>
      <p:bldP spid="2150" grpId="4" animBg="1"/>
      <p:bldP spid="194" grpId="0"/>
      <p:bldP spid="1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" name="Line 76"/>
          <p:cNvSpPr>
            <a:spLocks noChangeShapeType="1"/>
          </p:cNvSpPr>
          <p:nvPr/>
        </p:nvSpPr>
        <p:spPr bwMode="auto">
          <a:xfrm>
            <a:off x="1012825" y="3948113"/>
            <a:ext cx="2051050" cy="611187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1012825" y="2324100"/>
            <a:ext cx="533400" cy="1624013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6" name="Line 78"/>
          <p:cNvSpPr>
            <a:spLocks noChangeShapeType="1"/>
          </p:cNvSpPr>
          <p:nvPr/>
        </p:nvSpPr>
        <p:spPr bwMode="auto">
          <a:xfrm>
            <a:off x="1012825" y="3948113"/>
            <a:ext cx="3251200" cy="153987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7" name="Line 79"/>
          <p:cNvSpPr>
            <a:spLocks noChangeShapeType="1"/>
          </p:cNvSpPr>
          <p:nvPr/>
        </p:nvSpPr>
        <p:spPr bwMode="auto">
          <a:xfrm flipH="1">
            <a:off x="1012825" y="3108325"/>
            <a:ext cx="3529013" cy="839788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8" name="Line 80"/>
          <p:cNvSpPr>
            <a:spLocks noChangeShapeType="1"/>
          </p:cNvSpPr>
          <p:nvPr/>
        </p:nvSpPr>
        <p:spPr bwMode="auto">
          <a:xfrm flipH="1">
            <a:off x="1012825" y="2228850"/>
            <a:ext cx="2898775" cy="1719263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9" name="Line 81"/>
          <p:cNvSpPr>
            <a:spLocks noChangeShapeType="1"/>
          </p:cNvSpPr>
          <p:nvPr/>
        </p:nvSpPr>
        <p:spPr bwMode="auto">
          <a:xfrm flipH="1">
            <a:off x="1012825" y="2009775"/>
            <a:ext cx="1763713" cy="1938338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 flipH="1">
            <a:off x="1774825" y="4102100"/>
            <a:ext cx="2489200" cy="4667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flipH="1">
            <a:off x="1774825" y="3108325"/>
            <a:ext cx="2767013" cy="146050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2" name="Line 84"/>
          <p:cNvSpPr>
            <a:spLocks noChangeShapeType="1"/>
          </p:cNvSpPr>
          <p:nvPr/>
        </p:nvSpPr>
        <p:spPr bwMode="auto">
          <a:xfrm flipH="1">
            <a:off x="1774825" y="2228850"/>
            <a:ext cx="2136775" cy="233997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3" name="Line 85"/>
          <p:cNvSpPr>
            <a:spLocks noChangeShapeType="1"/>
          </p:cNvSpPr>
          <p:nvPr/>
        </p:nvSpPr>
        <p:spPr bwMode="auto">
          <a:xfrm flipH="1">
            <a:off x="1774825" y="2009775"/>
            <a:ext cx="1001713" cy="25590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1546225" y="2324100"/>
            <a:ext cx="228600" cy="22447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5" name="Line 87"/>
          <p:cNvSpPr>
            <a:spLocks noChangeShapeType="1"/>
          </p:cNvSpPr>
          <p:nvPr/>
        </p:nvSpPr>
        <p:spPr bwMode="auto">
          <a:xfrm>
            <a:off x="1012825" y="3117850"/>
            <a:ext cx="762000" cy="145097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 flipH="1">
            <a:off x="3063875" y="3108325"/>
            <a:ext cx="1477963" cy="145097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7" name="Line 89"/>
          <p:cNvSpPr>
            <a:spLocks noChangeShapeType="1"/>
          </p:cNvSpPr>
          <p:nvPr/>
        </p:nvSpPr>
        <p:spPr bwMode="auto">
          <a:xfrm flipH="1">
            <a:off x="3063875" y="2228850"/>
            <a:ext cx="847725" cy="23304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8" name="Line 90"/>
          <p:cNvSpPr>
            <a:spLocks noChangeShapeType="1"/>
          </p:cNvSpPr>
          <p:nvPr/>
        </p:nvSpPr>
        <p:spPr bwMode="auto">
          <a:xfrm>
            <a:off x="2776538" y="2009775"/>
            <a:ext cx="287337" cy="25495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9" name="Line 91"/>
          <p:cNvSpPr>
            <a:spLocks noChangeShapeType="1"/>
          </p:cNvSpPr>
          <p:nvPr/>
        </p:nvSpPr>
        <p:spPr bwMode="auto">
          <a:xfrm>
            <a:off x="1546225" y="2324100"/>
            <a:ext cx="1517650" cy="223520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0" name="Line 92"/>
          <p:cNvSpPr>
            <a:spLocks noChangeShapeType="1"/>
          </p:cNvSpPr>
          <p:nvPr/>
        </p:nvSpPr>
        <p:spPr bwMode="auto">
          <a:xfrm>
            <a:off x="1012825" y="3117850"/>
            <a:ext cx="2051050" cy="14414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1" name="Line 93"/>
          <p:cNvSpPr>
            <a:spLocks noChangeShapeType="1"/>
          </p:cNvSpPr>
          <p:nvPr/>
        </p:nvSpPr>
        <p:spPr bwMode="auto">
          <a:xfrm>
            <a:off x="3911600" y="2228850"/>
            <a:ext cx="352425" cy="18732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>
            <a:off x="2776538" y="2009775"/>
            <a:ext cx="1487487" cy="20923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3" name="Line 95"/>
          <p:cNvSpPr>
            <a:spLocks noChangeShapeType="1"/>
          </p:cNvSpPr>
          <p:nvPr/>
        </p:nvSpPr>
        <p:spPr bwMode="auto">
          <a:xfrm>
            <a:off x="1546225" y="2324100"/>
            <a:ext cx="2717800" cy="177800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4" name="Line 96"/>
          <p:cNvSpPr>
            <a:spLocks noChangeShapeType="1"/>
          </p:cNvSpPr>
          <p:nvPr/>
        </p:nvSpPr>
        <p:spPr bwMode="auto">
          <a:xfrm>
            <a:off x="1012825" y="3117850"/>
            <a:ext cx="3251200" cy="9842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5" name="Line 97"/>
          <p:cNvSpPr>
            <a:spLocks noChangeShapeType="1"/>
          </p:cNvSpPr>
          <p:nvPr/>
        </p:nvSpPr>
        <p:spPr bwMode="auto">
          <a:xfrm>
            <a:off x="2776538" y="2009775"/>
            <a:ext cx="1765300" cy="10985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6" name="Line 98"/>
          <p:cNvSpPr>
            <a:spLocks noChangeShapeType="1"/>
          </p:cNvSpPr>
          <p:nvPr/>
        </p:nvSpPr>
        <p:spPr bwMode="auto">
          <a:xfrm>
            <a:off x="1546225" y="2324100"/>
            <a:ext cx="2995613" cy="7842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7" name="Line 99"/>
          <p:cNvSpPr>
            <a:spLocks noChangeShapeType="1"/>
          </p:cNvSpPr>
          <p:nvPr/>
        </p:nvSpPr>
        <p:spPr bwMode="auto">
          <a:xfrm flipH="1">
            <a:off x="1012825" y="3108325"/>
            <a:ext cx="3529013" cy="952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8" name="Line 100"/>
          <p:cNvSpPr>
            <a:spLocks noChangeShapeType="1"/>
          </p:cNvSpPr>
          <p:nvPr/>
        </p:nvSpPr>
        <p:spPr bwMode="auto">
          <a:xfrm flipH="1">
            <a:off x="1546225" y="2228850"/>
            <a:ext cx="2365375" cy="9525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9" name="Line 101"/>
          <p:cNvSpPr>
            <a:spLocks noChangeShapeType="1"/>
          </p:cNvSpPr>
          <p:nvPr/>
        </p:nvSpPr>
        <p:spPr bwMode="auto">
          <a:xfrm flipH="1">
            <a:off x="1012825" y="2228850"/>
            <a:ext cx="2898775" cy="889000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" name="Line 102"/>
          <p:cNvSpPr>
            <a:spLocks noChangeShapeType="1"/>
          </p:cNvSpPr>
          <p:nvPr/>
        </p:nvSpPr>
        <p:spPr bwMode="auto">
          <a:xfrm flipH="1">
            <a:off x="1012825" y="2009775"/>
            <a:ext cx="1763713" cy="1108075"/>
          </a:xfrm>
          <a:prstGeom prst="line">
            <a:avLst/>
          </a:prstGeom>
          <a:noFill/>
          <a:ln w="6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upa 192"/>
          <p:cNvGrpSpPr>
            <a:grpSpLocks/>
          </p:cNvGrpSpPr>
          <p:nvPr/>
        </p:nvGrpSpPr>
        <p:grpSpPr bwMode="auto">
          <a:xfrm>
            <a:off x="708025" y="1636713"/>
            <a:ext cx="4152900" cy="3302000"/>
            <a:chOff x="708026" y="1047750"/>
            <a:chExt cx="4152907" cy="3302006"/>
          </a:xfrm>
        </p:grpSpPr>
        <p:sp>
          <p:nvSpPr>
            <p:cNvPr id="1062" name="Line 69"/>
            <p:cNvSpPr>
              <a:spLocks noChangeShapeType="1"/>
            </p:cNvSpPr>
            <p:nvPr/>
          </p:nvSpPr>
          <p:spPr bwMode="auto">
            <a:xfrm flipH="1">
              <a:off x="4264026" y="2519363"/>
              <a:ext cx="277813" cy="9937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3" name="Grupa 191"/>
            <p:cNvGrpSpPr>
              <a:grpSpLocks/>
            </p:cNvGrpSpPr>
            <p:nvPr/>
          </p:nvGrpSpPr>
          <p:grpSpPr bwMode="auto">
            <a:xfrm>
              <a:off x="708026" y="1047750"/>
              <a:ext cx="4152907" cy="3302006"/>
              <a:chOff x="708026" y="1047750"/>
              <a:chExt cx="4152907" cy="3302006"/>
            </a:xfrm>
          </p:grpSpPr>
          <p:sp>
            <p:nvSpPr>
              <p:cNvPr id="1064" name="Line 67"/>
              <p:cNvSpPr>
                <a:spLocks noChangeShapeType="1"/>
              </p:cNvSpPr>
              <p:nvPr/>
            </p:nvSpPr>
            <p:spPr bwMode="auto">
              <a:xfrm flipH="1">
                <a:off x="1774826" y="3970338"/>
                <a:ext cx="1289050" cy="9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Line 68"/>
              <p:cNvSpPr>
                <a:spLocks noChangeShapeType="1"/>
              </p:cNvSpPr>
              <p:nvPr/>
            </p:nvSpPr>
            <p:spPr bwMode="auto">
              <a:xfrm flipH="1">
                <a:off x="3063876" y="3513138"/>
                <a:ext cx="1200150" cy="457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Line 70"/>
              <p:cNvSpPr>
                <a:spLocks noChangeShapeType="1"/>
              </p:cNvSpPr>
              <p:nvPr/>
            </p:nvSpPr>
            <p:spPr bwMode="auto">
              <a:xfrm>
                <a:off x="3911601" y="1639888"/>
                <a:ext cx="630238" cy="8794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Line 71"/>
              <p:cNvSpPr>
                <a:spLocks noChangeShapeType="1"/>
              </p:cNvSpPr>
              <p:nvPr/>
            </p:nvSpPr>
            <p:spPr bwMode="auto">
              <a:xfrm>
                <a:off x="2776538" y="1420813"/>
                <a:ext cx="1135063" cy="2190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Line 72"/>
              <p:cNvSpPr>
                <a:spLocks noChangeShapeType="1"/>
              </p:cNvSpPr>
              <p:nvPr/>
            </p:nvSpPr>
            <p:spPr bwMode="auto">
              <a:xfrm flipH="1">
                <a:off x="1546226" y="1420813"/>
                <a:ext cx="1230313" cy="3143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Line 73"/>
              <p:cNvSpPr>
                <a:spLocks noChangeShapeType="1"/>
              </p:cNvSpPr>
              <p:nvPr/>
            </p:nvSpPr>
            <p:spPr bwMode="auto">
              <a:xfrm flipH="1">
                <a:off x="1012826" y="1735138"/>
                <a:ext cx="533400" cy="79375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" name="Line 74"/>
              <p:cNvSpPr>
                <a:spLocks noChangeShapeType="1"/>
              </p:cNvSpPr>
              <p:nvPr/>
            </p:nvSpPr>
            <p:spPr bwMode="auto">
              <a:xfrm>
                <a:off x="1012826" y="2528888"/>
                <a:ext cx="1588" cy="8302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" name="Line 75"/>
              <p:cNvSpPr>
                <a:spLocks noChangeShapeType="1"/>
              </p:cNvSpPr>
              <p:nvPr/>
            </p:nvSpPr>
            <p:spPr bwMode="auto">
              <a:xfrm>
                <a:off x="1012826" y="3359150"/>
                <a:ext cx="762000" cy="6207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72" name="Group 107"/>
              <p:cNvGrpSpPr>
                <a:grpSpLocks/>
              </p:cNvGrpSpPr>
              <p:nvPr/>
            </p:nvGrpSpPr>
            <p:grpSpPr bwMode="auto">
              <a:xfrm>
                <a:off x="841378" y="3340096"/>
                <a:ext cx="242888" cy="368300"/>
                <a:chOff x="530" y="2104"/>
                <a:chExt cx="153" cy="232"/>
              </a:xfrm>
            </p:grpSpPr>
            <p:sp>
              <p:nvSpPr>
                <p:cNvPr id="1105" name="Rectangle 105"/>
                <p:cNvSpPr>
                  <a:spLocks noChangeArrowheads="1"/>
                </p:cNvSpPr>
                <p:nvPr/>
              </p:nvSpPr>
              <p:spPr bwMode="auto">
                <a:xfrm>
                  <a:off x="530" y="2128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1106" name="Rectangle 106"/>
                <p:cNvSpPr>
                  <a:spLocks noChangeArrowheads="1"/>
                </p:cNvSpPr>
                <p:nvPr/>
              </p:nvSpPr>
              <p:spPr bwMode="auto">
                <a:xfrm>
                  <a:off x="620" y="2200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1</a:t>
                  </a:r>
                  <a:endParaRPr lang="sr-Latn-CS" i="1"/>
                </a:p>
              </p:txBody>
            </p:sp>
            <p:sp>
              <p:nvSpPr>
                <p:cNvPr id="1107" name="Oval 104"/>
                <p:cNvSpPr>
                  <a:spLocks noChangeArrowheads="1"/>
                </p:cNvSpPr>
                <p:nvPr/>
              </p:nvSpPr>
              <p:spPr bwMode="auto">
                <a:xfrm>
                  <a:off x="626" y="2104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</p:grpSp>
          <p:grpSp>
            <p:nvGrpSpPr>
              <p:cNvPr id="1073" name="Group 111"/>
              <p:cNvGrpSpPr>
                <a:grpSpLocks/>
              </p:cNvGrpSpPr>
              <p:nvPr/>
            </p:nvGrpSpPr>
            <p:grpSpPr bwMode="auto">
              <a:xfrm>
                <a:off x="708026" y="2317753"/>
                <a:ext cx="323850" cy="331788"/>
                <a:chOff x="446" y="1460"/>
                <a:chExt cx="204" cy="209"/>
              </a:xfrm>
            </p:grpSpPr>
            <p:sp>
              <p:nvSpPr>
                <p:cNvPr id="1102" name="Oval 108"/>
                <p:cNvSpPr>
                  <a:spLocks noChangeArrowheads="1"/>
                </p:cNvSpPr>
                <p:nvPr/>
              </p:nvSpPr>
              <p:spPr bwMode="auto">
                <a:xfrm>
                  <a:off x="626" y="1581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1103" name="Rectangle 109"/>
                <p:cNvSpPr>
                  <a:spLocks noChangeArrowheads="1"/>
                </p:cNvSpPr>
                <p:nvPr/>
              </p:nvSpPr>
              <p:spPr bwMode="auto">
                <a:xfrm>
                  <a:off x="446" y="1460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1104" name="Rectangle 110"/>
                <p:cNvSpPr>
                  <a:spLocks noChangeArrowheads="1"/>
                </p:cNvSpPr>
                <p:nvPr/>
              </p:nvSpPr>
              <p:spPr bwMode="auto">
                <a:xfrm>
                  <a:off x="536" y="1533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n</a:t>
                  </a:r>
                  <a:endParaRPr lang="sr-Latn-CS" i="1"/>
                </a:p>
              </p:txBody>
            </p:sp>
          </p:grpSp>
          <p:grpSp>
            <p:nvGrpSpPr>
              <p:cNvPr id="1074" name="Group 115"/>
              <p:cNvGrpSpPr>
                <a:grpSpLocks/>
              </p:cNvGrpSpPr>
              <p:nvPr/>
            </p:nvGrpSpPr>
            <p:grpSpPr bwMode="auto">
              <a:xfrm>
                <a:off x="1365254" y="1363663"/>
                <a:ext cx="242888" cy="390525"/>
                <a:chOff x="860" y="859"/>
                <a:chExt cx="153" cy="246"/>
              </a:xfrm>
            </p:grpSpPr>
            <p:sp>
              <p:nvSpPr>
                <p:cNvPr id="1099" name="Oval 112"/>
                <p:cNvSpPr>
                  <a:spLocks noChangeArrowheads="1"/>
                </p:cNvSpPr>
                <p:nvPr/>
              </p:nvSpPr>
              <p:spPr bwMode="auto">
                <a:xfrm>
                  <a:off x="962" y="1081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1100" name="Rectangle 113"/>
                <p:cNvSpPr>
                  <a:spLocks noChangeArrowheads="1"/>
                </p:cNvSpPr>
                <p:nvPr/>
              </p:nvSpPr>
              <p:spPr bwMode="auto">
                <a:xfrm>
                  <a:off x="860" y="859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1101" name="Rectangle 114"/>
                <p:cNvSpPr>
                  <a:spLocks noChangeArrowheads="1"/>
                </p:cNvSpPr>
                <p:nvPr/>
              </p:nvSpPr>
              <p:spPr bwMode="auto">
                <a:xfrm>
                  <a:off x="950" y="931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8</a:t>
                  </a:r>
                  <a:endParaRPr lang="sr-Latn-CS" i="1"/>
                </a:p>
              </p:txBody>
            </p:sp>
          </p:grpSp>
          <p:grpSp>
            <p:nvGrpSpPr>
              <p:cNvPr id="1075" name="Group 119"/>
              <p:cNvGrpSpPr>
                <a:grpSpLocks/>
              </p:cNvGrpSpPr>
              <p:nvPr/>
            </p:nvGrpSpPr>
            <p:grpSpPr bwMode="auto">
              <a:xfrm>
                <a:off x="2614618" y="1047750"/>
                <a:ext cx="242888" cy="392113"/>
                <a:chOff x="1647" y="660"/>
                <a:chExt cx="153" cy="247"/>
              </a:xfrm>
            </p:grpSpPr>
            <p:sp>
              <p:nvSpPr>
                <p:cNvPr id="1096" name="Oval 116"/>
                <p:cNvSpPr>
                  <a:spLocks noChangeArrowheads="1"/>
                </p:cNvSpPr>
                <p:nvPr/>
              </p:nvSpPr>
              <p:spPr bwMode="auto">
                <a:xfrm>
                  <a:off x="1737" y="883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1097" name="Rectangle 117"/>
                <p:cNvSpPr>
                  <a:spLocks noChangeArrowheads="1"/>
                </p:cNvSpPr>
                <p:nvPr/>
              </p:nvSpPr>
              <p:spPr bwMode="auto">
                <a:xfrm>
                  <a:off x="1647" y="660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1098" name="Rectangle 118"/>
                <p:cNvSpPr>
                  <a:spLocks noChangeArrowheads="1"/>
                </p:cNvSpPr>
                <p:nvPr/>
              </p:nvSpPr>
              <p:spPr bwMode="auto">
                <a:xfrm>
                  <a:off x="1737" y="732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7</a:t>
                  </a:r>
                  <a:endParaRPr lang="sr-Latn-CS" i="1"/>
                </a:p>
              </p:txBody>
            </p:sp>
          </p:grpSp>
          <p:grpSp>
            <p:nvGrpSpPr>
              <p:cNvPr id="1076" name="Group 123"/>
              <p:cNvGrpSpPr>
                <a:grpSpLocks/>
              </p:cNvGrpSpPr>
              <p:nvPr/>
            </p:nvGrpSpPr>
            <p:grpSpPr bwMode="auto">
              <a:xfrm>
                <a:off x="3892559" y="1306511"/>
                <a:ext cx="242888" cy="352425"/>
                <a:chOff x="2452" y="823"/>
                <a:chExt cx="153" cy="222"/>
              </a:xfrm>
            </p:grpSpPr>
            <p:sp>
              <p:nvSpPr>
                <p:cNvPr id="1093" name="Oval 120"/>
                <p:cNvSpPr>
                  <a:spLocks noChangeArrowheads="1"/>
                </p:cNvSpPr>
                <p:nvPr/>
              </p:nvSpPr>
              <p:spPr bwMode="auto">
                <a:xfrm>
                  <a:off x="2452" y="1021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1094" name="Rectangle 121"/>
                <p:cNvSpPr>
                  <a:spLocks noChangeArrowheads="1"/>
                </p:cNvSpPr>
                <p:nvPr/>
              </p:nvSpPr>
              <p:spPr bwMode="auto">
                <a:xfrm>
                  <a:off x="2452" y="823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1095" name="Rectangle 122"/>
                <p:cNvSpPr>
                  <a:spLocks noChangeArrowheads="1"/>
                </p:cNvSpPr>
                <p:nvPr/>
              </p:nvSpPr>
              <p:spPr bwMode="auto">
                <a:xfrm>
                  <a:off x="2542" y="895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6</a:t>
                  </a:r>
                  <a:endParaRPr lang="sr-Latn-CS" i="1"/>
                </a:p>
              </p:txBody>
            </p:sp>
          </p:grpSp>
          <p:grpSp>
            <p:nvGrpSpPr>
              <p:cNvPr id="1077" name="Group 127"/>
              <p:cNvGrpSpPr>
                <a:grpSpLocks/>
              </p:cNvGrpSpPr>
              <p:nvPr/>
            </p:nvGrpSpPr>
            <p:grpSpPr bwMode="auto">
              <a:xfrm>
                <a:off x="4522795" y="2395535"/>
                <a:ext cx="338138" cy="330200"/>
                <a:chOff x="2849" y="1509"/>
                <a:chExt cx="213" cy="208"/>
              </a:xfrm>
            </p:grpSpPr>
            <p:sp>
              <p:nvSpPr>
                <p:cNvPr id="1090" name="Rectangle 125"/>
                <p:cNvSpPr>
                  <a:spLocks noChangeArrowheads="1"/>
                </p:cNvSpPr>
                <p:nvPr/>
              </p:nvSpPr>
              <p:spPr bwMode="auto">
                <a:xfrm>
                  <a:off x="2909" y="1509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1091" name="Rectangle 126"/>
                <p:cNvSpPr>
                  <a:spLocks noChangeArrowheads="1"/>
                </p:cNvSpPr>
                <p:nvPr/>
              </p:nvSpPr>
              <p:spPr bwMode="auto">
                <a:xfrm>
                  <a:off x="2999" y="1581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5</a:t>
                  </a:r>
                  <a:endParaRPr lang="sr-Latn-CS" i="1"/>
                </a:p>
              </p:txBody>
            </p:sp>
            <p:sp>
              <p:nvSpPr>
                <p:cNvPr id="1092" name="Oval 124"/>
                <p:cNvSpPr>
                  <a:spLocks noChangeArrowheads="1"/>
                </p:cNvSpPr>
                <p:nvPr/>
              </p:nvSpPr>
              <p:spPr bwMode="auto">
                <a:xfrm>
                  <a:off x="2849" y="1575"/>
                  <a:ext cx="24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</p:grpSp>
          <p:grpSp>
            <p:nvGrpSpPr>
              <p:cNvPr id="1078" name="Group 131"/>
              <p:cNvGrpSpPr>
                <a:grpSpLocks/>
              </p:cNvGrpSpPr>
              <p:nvPr/>
            </p:nvGrpSpPr>
            <p:grpSpPr bwMode="auto">
              <a:xfrm>
                <a:off x="4244970" y="3492504"/>
                <a:ext cx="292100" cy="388938"/>
                <a:chOff x="2674" y="2200"/>
                <a:chExt cx="184" cy="245"/>
              </a:xfrm>
            </p:grpSpPr>
            <p:sp>
              <p:nvSpPr>
                <p:cNvPr id="1087" name="Oval 128"/>
                <p:cNvSpPr>
                  <a:spLocks noChangeArrowheads="1"/>
                </p:cNvSpPr>
                <p:nvPr/>
              </p:nvSpPr>
              <p:spPr bwMode="auto">
                <a:xfrm>
                  <a:off x="2674" y="2200"/>
                  <a:ext cx="24" cy="25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1088" name="Rectangle 129"/>
                <p:cNvSpPr>
                  <a:spLocks noChangeArrowheads="1"/>
                </p:cNvSpPr>
                <p:nvPr/>
              </p:nvSpPr>
              <p:spPr bwMode="auto">
                <a:xfrm>
                  <a:off x="2704" y="2237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1089" name="Rectangle 130"/>
                <p:cNvSpPr>
                  <a:spLocks noChangeArrowheads="1"/>
                </p:cNvSpPr>
                <p:nvPr/>
              </p:nvSpPr>
              <p:spPr bwMode="auto">
                <a:xfrm>
                  <a:off x="2795" y="2309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4</a:t>
                  </a:r>
                  <a:endParaRPr lang="sr-Latn-CS" i="1"/>
                </a:p>
              </p:txBody>
            </p:sp>
          </p:grpSp>
          <p:grpSp>
            <p:nvGrpSpPr>
              <p:cNvPr id="1079" name="Group 135"/>
              <p:cNvGrpSpPr>
                <a:grpSpLocks/>
              </p:cNvGrpSpPr>
              <p:nvPr/>
            </p:nvGrpSpPr>
            <p:grpSpPr bwMode="auto">
              <a:xfrm>
                <a:off x="2928934" y="3951293"/>
                <a:ext cx="244475" cy="398463"/>
                <a:chOff x="1845" y="2489"/>
                <a:chExt cx="154" cy="251"/>
              </a:xfrm>
            </p:grpSpPr>
            <p:sp>
              <p:nvSpPr>
                <p:cNvPr id="1084" name="Oval 132"/>
                <p:cNvSpPr>
                  <a:spLocks noChangeArrowheads="1"/>
                </p:cNvSpPr>
                <p:nvPr/>
              </p:nvSpPr>
              <p:spPr bwMode="auto">
                <a:xfrm>
                  <a:off x="1917" y="2489"/>
                  <a:ext cx="25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1085" name="Rectangle 133"/>
                <p:cNvSpPr>
                  <a:spLocks noChangeArrowheads="1"/>
                </p:cNvSpPr>
                <p:nvPr/>
              </p:nvSpPr>
              <p:spPr bwMode="auto">
                <a:xfrm>
                  <a:off x="1845" y="2531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1086" name="Rectangle 134"/>
                <p:cNvSpPr>
                  <a:spLocks noChangeArrowheads="1"/>
                </p:cNvSpPr>
                <p:nvPr/>
              </p:nvSpPr>
              <p:spPr bwMode="auto">
                <a:xfrm>
                  <a:off x="1936" y="2604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3</a:t>
                  </a:r>
                  <a:endParaRPr lang="sr-Latn-CS" i="1"/>
                </a:p>
              </p:txBody>
            </p:sp>
          </p:grpSp>
          <p:grpSp>
            <p:nvGrpSpPr>
              <p:cNvPr id="1080" name="Group 139"/>
              <p:cNvGrpSpPr>
                <a:grpSpLocks/>
              </p:cNvGrpSpPr>
              <p:nvPr/>
            </p:nvGrpSpPr>
            <p:grpSpPr bwMode="auto">
              <a:xfrm>
                <a:off x="1593854" y="3960818"/>
                <a:ext cx="242888" cy="379413"/>
                <a:chOff x="1004" y="2495"/>
                <a:chExt cx="153" cy="239"/>
              </a:xfrm>
            </p:grpSpPr>
            <p:sp>
              <p:nvSpPr>
                <p:cNvPr id="1081" name="Oval 136"/>
                <p:cNvSpPr>
                  <a:spLocks noChangeArrowheads="1"/>
                </p:cNvSpPr>
                <p:nvPr/>
              </p:nvSpPr>
              <p:spPr bwMode="auto">
                <a:xfrm>
                  <a:off x="1106" y="2495"/>
                  <a:ext cx="25" cy="2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 i="1"/>
                </a:p>
              </p:txBody>
            </p:sp>
            <p:sp>
              <p:nvSpPr>
                <p:cNvPr id="1082" name="Rectangle 137"/>
                <p:cNvSpPr>
                  <a:spLocks noChangeArrowheads="1"/>
                </p:cNvSpPr>
                <p:nvPr/>
              </p:nvSpPr>
              <p:spPr bwMode="auto">
                <a:xfrm>
                  <a:off x="1004" y="2525"/>
                  <a:ext cx="97" cy="17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i="1">
                      <a:solidFill>
                        <a:srgbClr val="000000"/>
                      </a:solidFill>
                    </a:rPr>
                    <a:t>A</a:t>
                  </a:r>
                  <a:endParaRPr lang="sr-Latn-CS" i="1"/>
                </a:p>
              </p:txBody>
            </p:sp>
            <p:sp>
              <p:nvSpPr>
                <p:cNvPr id="1083" name="Rectangle 138"/>
                <p:cNvSpPr>
                  <a:spLocks noChangeArrowheads="1"/>
                </p:cNvSpPr>
                <p:nvPr/>
              </p:nvSpPr>
              <p:spPr bwMode="auto">
                <a:xfrm>
                  <a:off x="1094" y="2598"/>
                  <a:ext cx="63" cy="13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sr-Latn-CS" sz="1400" i="1">
                      <a:solidFill>
                        <a:srgbClr val="000000"/>
                      </a:solidFill>
                    </a:rPr>
                    <a:t>2</a:t>
                  </a:r>
                  <a:endParaRPr lang="sr-Latn-CS" i="1"/>
                </a:p>
              </p:txBody>
            </p:sp>
          </p:grpSp>
        </p:grpSp>
      </p:grpSp>
      <p:sp>
        <p:nvSpPr>
          <p:cNvPr id="194" name="TekstniOkvir 193"/>
          <p:cNvSpPr txBox="1">
            <a:spLocks noChangeArrowheads="1"/>
          </p:cNvSpPr>
          <p:nvPr/>
        </p:nvSpPr>
        <p:spPr bwMode="auto">
          <a:xfrm>
            <a:off x="6049963" y="827088"/>
            <a:ext cx="21177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2000" dirty="0"/>
              <a:t>Svaki vrh ima </a:t>
            </a:r>
          </a:p>
          <a:p>
            <a:pPr algn="ctr"/>
            <a:r>
              <a:rPr lang="hr-HR" sz="2000" b="1" i="1" dirty="0">
                <a:solidFill>
                  <a:srgbClr val="0070C0"/>
                </a:solidFill>
              </a:rPr>
              <a:t>n</a:t>
            </a:r>
            <a:r>
              <a:rPr lang="hr-HR" sz="2000" b="1" dirty="0">
                <a:solidFill>
                  <a:srgbClr val="0070C0"/>
                </a:solidFill>
              </a:rPr>
              <a:t> – 3  </a:t>
            </a:r>
          </a:p>
          <a:p>
            <a:pPr algn="ctr"/>
            <a:r>
              <a:rPr lang="hr-HR" sz="2000" dirty="0" err="1"/>
              <a:t>nesusjedna</a:t>
            </a:r>
            <a:r>
              <a:rPr lang="hr-HR" sz="2000" dirty="0"/>
              <a:t> vrha.</a:t>
            </a:r>
          </a:p>
        </p:txBody>
      </p:sp>
      <p:sp>
        <p:nvSpPr>
          <p:cNvPr id="1056" name="TekstniOkvir 194"/>
          <p:cNvSpPr txBox="1">
            <a:spLocks noChangeArrowheads="1"/>
          </p:cNvSpPr>
          <p:nvPr/>
        </p:nvSpPr>
        <p:spPr bwMode="auto">
          <a:xfrm>
            <a:off x="458790" y="944562"/>
            <a:ext cx="72532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dirty="0"/>
              <a:t>“Prebrojimo” sve dijagonale u </a:t>
            </a:r>
            <a:r>
              <a:rPr lang="hr-HR" i="1" dirty="0"/>
              <a:t>n </a:t>
            </a:r>
            <a:r>
              <a:rPr lang="hr-HR" dirty="0"/>
              <a:t>- </a:t>
            </a:r>
            <a:r>
              <a:rPr lang="hr-HR" dirty="0" err="1"/>
              <a:t>terokutu</a:t>
            </a:r>
            <a:endParaRPr lang="hr-HR" dirty="0"/>
          </a:p>
        </p:txBody>
      </p:sp>
      <p:sp>
        <p:nvSpPr>
          <p:cNvPr id="196" name="TekstniOkvir 195"/>
          <p:cNvSpPr txBox="1">
            <a:spLocks noChangeArrowheads="1"/>
          </p:cNvSpPr>
          <p:nvPr/>
        </p:nvSpPr>
        <p:spPr bwMode="auto">
          <a:xfrm>
            <a:off x="5741220" y="2051050"/>
            <a:ext cx="2755900" cy="1015663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000" dirty="0"/>
              <a:t>Iz </a:t>
            </a:r>
            <a:r>
              <a:rPr lang="hr-HR" sz="2000" b="1" dirty="0"/>
              <a:t>svakog</a:t>
            </a:r>
            <a:r>
              <a:rPr lang="hr-HR" sz="2000" dirty="0"/>
              <a:t> od </a:t>
            </a:r>
            <a:r>
              <a:rPr lang="hr-HR" sz="2000" i="1" dirty="0"/>
              <a:t>n </a:t>
            </a:r>
            <a:r>
              <a:rPr lang="hr-HR" sz="2000" dirty="0"/>
              <a:t>vrhova možemo nacrtati  </a:t>
            </a:r>
            <a:br>
              <a:rPr lang="hr-HR" sz="2000" dirty="0"/>
            </a:br>
            <a:r>
              <a:rPr lang="hr-HR" sz="2000" b="1" i="1" dirty="0" err="1">
                <a:solidFill>
                  <a:srgbClr val="0070C0"/>
                </a:solidFill>
              </a:rPr>
              <a:t>d</a:t>
            </a:r>
            <a:r>
              <a:rPr lang="hr-HR" sz="2000" b="1" i="1" baseline="-25000" dirty="0" err="1">
                <a:solidFill>
                  <a:srgbClr val="0070C0"/>
                </a:solidFill>
              </a:rPr>
              <a:t>n</a:t>
            </a:r>
            <a:r>
              <a:rPr lang="hr-HR" sz="2000" b="1" i="1" dirty="0">
                <a:solidFill>
                  <a:srgbClr val="0070C0"/>
                </a:solidFill>
              </a:rPr>
              <a:t> = n – 3</a:t>
            </a:r>
            <a:r>
              <a:rPr lang="hr-HR" sz="2000" dirty="0"/>
              <a:t> dijagonala.</a:t>
            </a:r>
          </a:p>
        </p:txBody>
      </p:sp>
      <p:sp>
        <p:nvSpPr>
          <p:cNvPr id="197" name="Line 79"/>
          <p:cNvSpPr>
            <a:spLocks noChangeShapeType="1"/>
          </p:cNvSpPr>
          <p:nvPr/>
        </p:nvSpPr>
        <p:spPr bwMode="auto">
          <a:xfrm flipH="1">
            <a:off x="1039813" y="3117850"/>
            <a:ext cx="3481387" cy="830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8" name="TekstniOkvir 197"/>
          <p:cNvSpPr txBox="1">
            <a:spLocks noChangeArrowheads="1"/>
          </p:cNvSpPr>
          <p:nvPr/>
        </p:nvSpPr>
        <p:spPr bwMode="auto">
          <a:xfrm>
            <a:off x="5737888" y="3224396"/>
            <a:ext cx="30368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000" dirty="0"/>
              <a:t>Oprez: </a:t>
            </a:r>
          </a:p>
          <a:p>
            <a:r>
              <a:rPr lang="hr-HR" sz="2000" dirty="0"/>
              <a:t>Prebrojavanjem smo svaku dijagonalu brojili dva puta.</a:t>
            </a:r>
          </a:p>
        </p:txBody>
      </p:sp>
      <p:sp>
        <p:nvSpPr>
          <p:cNvPr id="199" name="TekstniOkvir 198"/>
          <p:cNvSpPr txBox="1">
            <a:spLocks noChangeArrowheads="1"/>
          </p:cNvSpPr>
          <p:nvPr/>
        </p:nvSpPr>
        <p:spPr bwMode="auto">
          <a:xfrm>
            <a:off x="5741220" y="4359345"/>
            <a:ext cx="25304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000" dirty="0"/>
              <a:t>Broj svih dijagonala u </a:t>
            </a:r>
            <a:r>
              <a:rPr lang="hr-HR" sz="2000" i="1" dirty="0"/>
              <a:t>n</a:t>
            </a:r>
            <a:r>
              <a:rPr lang="hr-HR" sz="2000" dirty="0"/>
              <a:t> – </a:t>
            </a:r>
            <a:r>
              <a:rPr lang="hr-HR" sz="2000" dirty="0" err="1"/>
              <a:t>terokutu</a:t>
            </a:r>
            <a:r>
              <a:rPr lang="hr-HR" sz="2000" dirty="0"/>
              <a:t> je: </a:t>
            </a:r>
          </a:p>
        </p:txBody>
      </p:sp>
      <p:graphicFrame>
        <p:nvGraphicFramePr>
          <p:cNvPr id="200" name="Object 1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985862"/>
              </p:ext>
            </p:extLst>
          </p:nvPr>
        </p:nvGraphicFramePr>
        <p:xfrm>
          <a:off x="5885078" y="5157438"/>
          <a:ext cx="1827000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73120" imgH="609480" progId="Equation.DSMT4">
                  <p:embed/>
                </p:oleObj>
              </mc:Choice>
              <mc:Fallback>
                <p:oleObj name="Equation" r:id="rId2" imgW="1473120" imgH="609480" progId="Equation.DSMT4">
                  <p:embed/>
                  <p:pic>
                    <p:nvPicPr>
                      <p:cNvPr id="20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5078" y="5157438"/>
                        <a:ext cx="1827000" cy="7560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1" name="Pravokutnik 82"/>
          <p:cNvSpPr>
            <a:spLocks noChangeArrowheads="1"/>
          </p:cNvSpPr>
          <p:nvPr/>
        </p:nvSpPr>
        <p:spPr bwMode="auto">
          <a:xfrm>
            <a:off x="296863" y="136525"/>
            <a:ext cx="61960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dirty="0"/>
              <a:t>Ukupan broj dijagonala mnogokuta</a:t>
            </a:r>
          </a:p>
        </p:txBody>
      </p:sp>
    </p:spTree>
    <p:extLst>
      <p:ext uri="{BB962C8B-B14F-4D97-AF65-F5344CB8AC3E}">
        <p14:creationId xmlns:p14="http://schemas.microsoft.com/office/powerpoint/2010/main" val="336122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4" grpId="0" animBg="1"/>
      <p:bldP spid="2125" grpId="0" animBg="1"/>
      <p:bldP spid="2126" grpId="0" animBg="1"/>
      <p:bldP spid="2127" grpId="0" animBg="1"/>
      <p:bldP spid="2128" grpId="0" animBg="1"/>
      <p:bldP spid="2129" grpId="0" animBg="1"/>
      <p:bldP spid="2130" grpId="0" animBg="1"/>
      <p:bldP spid="2131" grpId="0" animBg="1"/>
      <p:bldP spid="2132" grpId="0" animBg="1"/>
      <p:bldP spid="2133" grpId="0" animBg="1"/>
      <p:bldP spid="2134" grpId="0" animBg="1"/>
      <p:bldP spid="2135" grpId="0" animBg="1"/>
      <p:bldP spid="2136" grpId="0" animBg="1"/>
      <p:bldP spid="2137" grpId="0" animBg="1"/>
      <p:bldP spid="2138" grpId="0" animBg="1"/>
      <p:bldP spid="2139" grpId="0" animBg="1"/>
      <p:bldP spid="2140" grpId="0" animBg="1"/>
      <p:bldP spid="2141" grpId="0" animBg="1"/>
      <p:bldP spid="2142" grpId="0" animBg="1"/>
      <p:bldP spid="2143" grpId="0" animBg="1"/>
      <p:bldP spid="2144" grpId="0" animBg="1"/>
      <p:bldP spid="2145" grpId="0" animBg="1"/>
      <p:bldP spid="2146" grpId="0" animBg="1"/>
      <p:bldP spid="2147" grpId="0" animBg="1"/>
      <p:bldP spid="2148" grpId="0" animBg="1"/>
      <p:bldP spid="2149" grpId="0" animBg="1"/>
      <p:bldP spid="2150" grpId="0" animBg="1"/>
      <p:bldP spid="194" grpId="0"/>
      <p:bldP spid="196" grpId="0" animBg="1"/>
      <p:bldP spid="197" grpId="0" animBg="1"/>
      <p:bldP spid="197" grpId="1" animBg="1"/>
      <p:bldP spid="198" grpId="0"/>
      <p:bldP spid="199" grpId="0"/>
    </p:bldLst>
  </p:timing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1450</TotalTime>
  <Words>139</Words>
  <Application>Microsoft Office PowerPoint</Application>
  <PresentationFormat>Prikaz na zaslonu (4:3)</PresentationFormat>
  <Paragraphs>54</Paragraphs>
  <Slides>3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 MT</vt:lpstr>
      <vt:lpstr>Galerija</vt:lpstr>
      <vt:lpstr>Equation</vt:lpstr>
      <vt:lpstr>BROJ DIJAGONALA MNOGOKUTA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Zeljka Orcic</dc:creator>
  <cp:lastModifiedBy>Ivona Rogošić</cp:lastModifiedBy>
  <cp:revision>87</cp:revision>
  <dcterms:created xsi:type="dcterms:W3CDTF">2008-06-06T16:39:28Z</dcterms:created>
  <dcterms:modified xsi:type="dcterms:W3CDTF">2024-05-19T18:19:49Z</dcterms:modified>
</cp:coreProperties>
</file>