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4"/>
  </p:notesMasterIdLst>
  <p:sldIdLst>
    <p:sldId id="271" r:id="rId2"/>
    <p:sldId id="277" r:id="rId3"/>
    <p:sldId id="278" r:id="rId4"/>
    <p:sldId id="279" r:id="rId5"/>
    <p:sldId id="280" r:id="rId6"/>
    <p:sldId id="281" r:id="rId7"/>
    <p:sldId id="282" r:id="rId8"/>
    <p:sldId id="266" r:id="rId9"/>
    <p:sldId id="267" r:id="rId10"/>
    <p:sldId id="268" r:id="rId11"/>
    <p:sldId id="269" r:id="rId12"/>
    <p:sldId id="264" r:id="rId1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69">
          <p15:clr>
            <a:srgbClr val="A4A3A4"/>
          </p15:clr>
        </p15:guide>
        <p15:guide id="2" pos="2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542" autoAdjust="0"/>
  </p:normalViewPr>
  <p:slideViewPr>
    <p:cSldViewPr snapToGrid="0">
      <p:cViewPr varScale="1">
        <p:scale>
          <a:sx n="68" d="100"/>
          <a:sy n="68" d="100"/>
        </p:scale>
        <p:origin x="1500" y="60"/>
      </p:cViewPr>
      <p:guideLst>
        <p:guide orient="horz" pos="2069"/>
        <p:guide pos="2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E6984-972A-4C7B-BF80-0F0B1B4F27C0}" type="datetimeFigureOut">
              <a:rPr lang="hr-HR" smtClean="0"/>
              <a:t>26.8.2022.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4A957-DCCF-45CB-AB2C-059ABA7C63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7897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EEC20-31CA-4D63-89B6-65114FE41A14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1543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86C7C-37EB-4F2F-B25F-318D0FAB947F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196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8652A-47C7-4CC9-B250-F0ED239C11E0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81FE9FC5-E9EB-458A-B145-1450193F645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6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9FD5B-11B6-40D2-ADCC-79551931D72C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2AF9-AA3A-400D-85F5-A2F66C7ED43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41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10BE9F-FFE1-47BF-AB4F-AD7E7DCD55DA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D36-C35F-4B62-9801-3FFCD638C1B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04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7FA7B8-B2AE-4664-AC31-248030213DA9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F3FB-7FBE-4DE9-8FBD-5EBF997F8F5D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1">
            <a:extLst>
              <a:ext uri="{FF2B5EF4-FFF2-40B4-BE49-F238E27FC236}">
                <a16:creationId xmlns:a16="http://schemas.microsoft.com/office/drawing/2014/main" id="{A4366107-47F6-6438-A0A2-BCC19C4C51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508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8652A-47C7-4CC9-B250-F0ED239C11E0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9FC5-E9EB-458A-B145-1450193F645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19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75E363-86EC-409C-B618-36B9CE464D00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4C80-5C0C-4297-B093-5DEE04B9FE2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16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2B03F8-5E76-40E4-B83B-691A6349ECC6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A423-12EF-490D-A034-CB9A8396956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8289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18BB5-4096-4648-B530-91591482C588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E373-3B02-426D-9ECE-731B5AB86BE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548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75017F-D813-4EAD-AB2D-4BB2793B3548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6224-CA90-4E1E-807B-1CA77B374D5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0757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3D5A2F-DF80-44C1-A489-87C660904377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564F-72C4-409A-8245-966DB5F9C8B9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20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ECDDD24-C964-47A1-8739-F51779496BA1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84BB-7122-48AA-A3D4-2E4C29902DC0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86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CD6F4C-53C2-4332-A68C-4BBC22AB68E3}" type="datetimeFigureOut">
              <a:rPr lang="sr-Latn-CS" smtClean="0"/>
              <a:pPr>
                <a:defRPr/>
              </a:pPr>
              <a:t>26.8.2022.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6FC8BC4-22C4-40BC-9605-F9A247E2892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950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0.bin"/><Relationship Id="rId3" Type="http://schemas.openxmlformats.org/officeDocument/2006/relationships/image" Target="../media/image25.wmf"/><Relationship Id="rId21" Type="http://schemas.openxmlformats.org/officeDocument/2006/relationships/image" Target="../media/image34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32.wmf"/><Relationship Id="rId25" Type="http://schemas.openxmlformats.org/officeDocument/2006/relationships/image" Target="../media/image36.wmf"/><Relationship Id="rId2" Type="http://schemas.openxmlformats.org/officeDocument/2006/relationships/oleObject" Target="../embeddings/oleObject18.bin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9.wmf"/><Relationship Id="rId24" Type="http://schemas.openxmlformats.org/officeDocument/2006/relationships/oleObject" Target="../embeddings/oleObject29.bin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23" Type="http://schemas.openxmlformats.org/officeDocument/2006/relationships/image" Target="../media/image35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5.wmf"/><Relationship Id="rId26" Type="http://schemas.openxmlformats.org/officeDocument/2006/relationships/image" Target="../media/image49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33" Type="http://schemas.openxmlformats.org/officeDocument/2006/relationships/oleObject" Target="../embeddings/oleObject49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29" Type="http://schemas.openxmlformats.org/officeDocument/2006/relationships/oleObject" Target="../embeddings/oleObject45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8.wmf"/><Relationship Id="rId32" Type="http://schemas.openxmlformats.org/officeDocument/2006/relationships/oleObject" Target="../embeddings/oleObject48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oleObject" Target="../embeddings/oleObject44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39.bin"/><Relationship Id="rId31" Type="http://schemas.openxmlformats.org/officeDocument/2006/relationships/oleObject" Target="../embeddings/oleObject47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Relationship Id="rId27" Type="http://schemas.openxmlformats.org/officeDocument/2006/relationships/oleObject" Target="../embeddings/oleObject43.bin"/><Relationship Id="rId30" Type="http://schemas.openxmlformats.org/officeDocument/2006/relationships/oleObject" Target="../embeddings/oleObject46.bin"/><Relationship Id="rId8" Type="http://schemas.openxmlformats.org/officeDocument/2006/relationships/image" Target="../media/image4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58.bin"/><Relationship Id="rId3" Type="http://schemas.openxmlformats.org/officeDocument/2006/relationships/image" Target="../media/image50.wmf"/><Relationship Id="rId7" Type="http://schemas.openxmlformats.org/officeDocument/2006/relationships/image" Target="../media/image52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7.wmf"/><Relationship Id="rId2" Type="http://schemas.openxmlformats.org/officeDocument/2006/relationships/oleObject" Target="../embeddings/oleObject50.bin"/><Relationship Id="rId16" Type="http://schemas.openxmlformats.org/officeDocument/2006/relationships/oleObject" Target="../embeddings/oleObject5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5" Type="http://schemas.openxmlformats.org/officeDocument/2006/relationships/image" Target="../media/image56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8.e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15.bin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121898" y="1958975"/>
            <a:ext cx="7772400" cy="1470025"/>
          </a:xfrm>
        </p:spPr>
        <p:txBody>
          <a:bodyPr>
            <a:normAutofit fontScale="90000"/>
          </a:bodyPr>
          <a:lstStyle/>
          <a:p>
            <a:pPr marL="358775" algn="ctr"/>
            <a:r>
              <a:rPr lang="hr-HR" altLang="sr-Latn-RS" b="1" dirty="0">
                <a:solidFill>
                  <a:srgbClr val="C00000"/>
                </a:solidFill>
              </a:rPr>
              <a:t>KUTOVI </a:t>
            </a:r>
            <a:br>
              <a:rPr lang="hr-HR" altLang="sr-Latn-RS" b="1" dirty="0">
                <a:solidFill>
                  <a:srgbClr val="C00000"/>
                </a:solidFill>
              </a:rPr>
            </a:br>
            <a:r>
              <a:rPr lang="hr-HR" altLang="sr-Latn-RS" b="1" dirty="0">
                <a:solidFill>
                  <a:srgbClr val="C00000"/>
                </a:solidFill>
              </a:rPr>
              <a:t>MNOGOKUTA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5420198-F3C7-5F88-C3F6-AB85B6B2B2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0800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37"/>
          <p:cNvSpPr>
            <a:spLocks/>
          </p:cNvSpPr>
          <p:nvPr/>
        </p:nvSpPr>
        <p:spPr bwMode="auto">
          <a:xfrm>
            <a:off x="834062" y="4160763"/>
            <a:ext cx="609600" cy="434975"/>
          </a:xfrm>
          <a:custGeom>
            <a:avLst/>
            <a:gdLst>
              <a:gd name="G0" fmla="+- 8699 0 0"/>
              <a:gd name="G1" fmla="+- 0 0 0"/>
              <a:gd name="G2" fmla="+- 21600 0 0"/>
              <a:gd name="T0" fmla="*/ 30298 w 30298"/>
              <a:gd name="T1" fmla="*/ 232 h 21600"/>
              <a:gd name="T2" fmla="*/ 0 w 30298"/>
              <a:gd name="T3" fmla="*/ 19771 h 21600"/>
              <a:gd name="T4" fmla="*/ 8699 w 30298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298" h="21600" fill="none" extrusionOk="0">
                <a:moveTo>
                  <a:pt x="30297" y="231"/>
                </a:moveTo>
                <a:cubicBezTo>
                  <a:pt x="30170" y="12070"/>
                  <a:pt x="20537" y="21599"/>
                  <a:pt x="8699" y="21600"/>
                </a:cubicBezTo>
                <a:cubicBezTo>
                  <a:pt x="5703" y="21600"/>
                  <a:pt x="2741" y="20977"/>
                  <a:pt x="0" y="19770"/>
                </a:cubicBezTo>
              </a:path>
              <a:path w="30298" h="21600" stroke="0" extrusionOk="0">
                <a:moveTo>
                  <a:pt x="30297" y="231"/>
                </a:moveTo>
                <a:cubicBezTo>
                  <a:pt x="30170" y="12070"/>
                  <a:pt x="20537" y="21599"/>
                  <a:pt x="8699" y="21600"/>
                </a:cubicBezTo>
                <a:cubicBezTo>
                  <a:pt x="5703" y="21600"/>
                  <a:pt x="2741" y="20977"/>
                  <a:pt x="0" y="19770"/>
                </a:cubicBezTo>
                <a:lnTo>
                  <a:pt x="8699" y="0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" name="Arc 38"/>
          <p:cNvSpPr>
            <a:spLocks/>
          </p:cNvSpPr>
          <p:nvPr/>
        </p:nvSpPr>
        <p:spPr bwMode="auto">
          <a:xfrm>
            <a:off x="1008687" y="3767063"/>
            <a:ext cx="434975" cy="398462"/>
          </a:xfrm>
          <a:custGeom>
            <a:avLst/>
            <a:gdLst>
              <a:gd name="G0" fmla="+- 0 0 0"/>
              <a:gd name="G1" fmla="+- 19557 0 0"/>
              <a:gd name="G2" fmla="+- 21600 0 0"/>
              <a:gd name="T0" fmla="*/ 9169 w 21600"/>
              <a:gd name="T1" fmla="*/ 0 h 19789"/>
              <a:gd name="T2" fmla="*/ 21599 w 21600"/>
              <a:gd name="T3" fmla="*/ 19789 h 19789"/>
              <a:gd name="T4" fmla="*/ 0 w 21600"/>
              <a:gd name="T5" fmla="*/ 19557 h 19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789" fill="none" extrusionOk="0">
                <a:moveTo>
                  <a:pt x="9169" y="-1"/>
                </a:moveTo>
                <a:cubicBezTo>
                  <a:pt x="16755" y="3556"/>
                  <a:pt x="21600" y="11178"/>
                  <a:pt x="21600" y="19557"/>
                </a:cubicBezTo>
                <a:cubicBezTo>
                  <a:pt x="21600" y="19634"/>
                  <a:pt x="21599" y="19711"/>
                  <a:pt x="21598" y="19788"/>
                </a:cubicBezTo>
              </a:path>
              <a:path w="21600" h="19789" stroke="0" extrusionOk="0">
                <a:moveTo>
                  <a:pt x="9169" y="-1"/>
                </a:moveTo>
                <a:cubicBezTo>
                  <a:pt x="16755" y="3556"/>
                  <a:pt x="21600" y="11178"/>
                  <a:pt x="21600" y="19557"/>
                </a:cubicBezTo>
                <a:cubicBezTo>
                  <a:pt x="21600" y="19634"/>
                  <a:pt x="21599" y="19711"/>
                  <a:pt x="21598" y="19788"/>
                </a:cubicBezTo>
                <a:lnTo>
                  <a:pt x="0" y="19557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>
              <a:solidFill>
                <a:srgbClr val="0070C0"/>
              </a:solidFill>
            </a:endParaRPr>
          </a:p>
        </p:txBody>
      </p:sp>
      <p:sp>
        <p:nvSpPr>
          <p:cNvPr id="4" name="Arc 39"/>
          <p:cNvSpPr>
            <a:spLocks/>
          </p:cNvSpPr>
          <p:nvPr/>
        </p:nvSpPr>
        <p:spPr bwMode="auto">
          <a:xfrm>
            <a:off x="1692899" y="2268463"/>
            <a:ext cx="593725" cy="434975"/>
          </a:xfrm>
          <a:custGeom>
            <a:avLst/>
            <a:gdLst>
              <a:gd name="G0" fmla="+- 8619 0 0"/>
              <a:gd name="G1" fmla="+- 0 0 0"/>
              <a:gd name="G2" fmla="+- 21600 0 0"/>
              <a:gd name="T0" fmla="*/ 29565 w 29565"/>
              <a:gd name="T1" fmla="*/ 5275 h 21600"/>
              <a:gd name="T2" fmla="*/ 0 w 29565"/>
              <a:gd name="T3" fmla="*/ 19806 h 21600"/>
              <a:gd name="T4" fmla="*/ 8619 w 2956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565" h="21600" fill="none" extrusionOk="0">
                <a:moveTo>
                  <a:pt x="29564" y="5274"/>
                </a:moveTo>
                <a:cubicBezTo>
                  <a:pt x="27147" y="14872"/>
                  <a:pt x="18516" y="21599"/>
                  <a:pt x="8619" y="21600"/>
                </a:cubicBezTo>
                <a:cubicBezTo>
                  <a:pt x="5653" y="21600"/>
                  <a:pt x="2719" y="20989"/>
                  <a:pt x="0" y="19805"/>
                </a:cubicBezTo>
              </a:path>
              <a:path w="29565" h="21600" stroke="0" extrusionOk="0">
                <a:moveTo>
                  <a:pt x="29564" y="5274"/>
                </a:moveTo>
                <a:cubicBezTo>
                  <a:pt x="27147" y="14872"/>
                  <a:pt x="18516" y="21599"/>
                  <a:pt x="8619" y="21600"/>
                </a:cubicBezTo>
                <a:cubicBezTo>
                  <a:pt x="5653" y="21600"/>
                  <a:pt x="2719" y="20989"/>
                  <a:pt x="0" y="19805"/>
                </a:cubicBezTo>
                <a:lnTo>
                  <a:pt x="8619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>
              <a:solidFill>
                <a:srgbClr val="0070C0"/>
              </a:solidFill>
            </a:endParaRPr>
          </a:p>
        </p:txBody>
      </p:sp>
      <p:sp>
        <p:nvSpPr>
          <p:cNvPr id="5" name="Arc 40"/>
          <p:cNvSpPr>
            <a:spLocks/>
          </p:cNvSpPr>
          <p:nvPr/>
        </p:nvSpPr>
        <p:spPr bwMode="auto">
          <a:xfrm>
            <a:off x="1432549" y="2168450"/>
            <a:ext cx="433387" cy="498475"/>
          </a:xfrm>
          <a:custGeom>
            <a:avLst/>
            <a:gdLst>
              <a:gd name="G0" fmla="+- 21600 0 0"/>
              <a:gd name="G1" fmla="+- 4943 0 0"/>
              <a:gd name="G2" fmla="+- 21600 0 0"/>
              <a:gd name="T0" fmla="*/ 12981 w 21600"/>
              <a:gd name="T1" fmla="*/ 24749 h 24749"/>
              <a:gd name="T2" fmla="*/ 573 w 21600"/>
              <a:gd name="T3" fmla="*/ 0 h 24749"/>
              <a:gd name="T4" fmla="*/ 21600 w 21600"/>
              <a:gd name="T5" fmla="*/ 4943 h 24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4749" fill="none" extrusionOk="0">
                <a:moveTo>
                  <a:pt x="12981" y="24748"/>
                </a:moveTo>
                <a:cubicBezTo>
                  <a:pt x="5098" y="21318"/>
                  <a:pt x="0" y="13539"/>
                  <a:pt x="0" y="4943"/>
                </a:cubicBezTo>
                <a:cubicBezTo>
                  <a:pt x="-1" y="3278"/>
                  <a:pt x="192" y="1620"/>
                  <a:pt x="573" y="0"/>
                </a:cubicBezTo>
              </a:path>
              <a:path w="21600" h="24749" stroke="0" extrusionOk="0">
                <a:moveTo>
                  <a:pt x="12981" y="24748"/>
                </a:moveTo>
                <a:cubicBezTo>
                  <a:pt x="5098" y="21318"/>
                  <a:pt x="0" y="13539"/>
                  <a:pt x="0" y="4943"/>
                </a:cubicBezTo>
                <a:cubicBezTo>
                  <a:pt x="-1" y="3278"/>
                  <a:pt x="192" y="1620"/>
                  <a:pt x="573" y="0"/>
                </a:cubicBezTo>
                <a:lnTo>
                  <a:pt x="21600" y="4943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Arc 41"/>
          <p:cNvSpPr>
            <a:spLocks/>
          </p:cNvSpPr>
          <p:nvPr/>
        </p:nvSpPr>
        <p:spPr bwMode="auto">
          <a:xfrm>
            <a:off x="3655512" y="2732013"/>
            <a:ext cx="430212" cy="476250"/>
          </a:xfrm>
          <a:custGeom>
            <a:avLst/>
            <a:gdLst>
              <a:gd name="G0" fmla="+- 21600 0 0"/>
              <a:gd name="G1" fmla="+- 4935 0 0"/>
              <a:gd name="G2" fmla="+- 21600 0 0"/>
              <a:gd name="T0" fmla="*/ 10804 w 21600"/>
              <a:gd name="T1" fmla="*/ 23644 h 23644"/>
              <a:gd name="T2" fmla="*/ 571 w 21600"/>
              <a:gd name="T3" fmla="*/ 0 h 23644"/>
              <a:gd name="T4" fmla="*/ 21600 w 21600"/>
              <a:gd name="T5" fmla="*/ 4935 h 23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644" fill="none" extrusionOk="0">
                <a:moveTo>
                  <a:pt x="10804" y="23643"/>
                </a:moveTo>
                <a:cubicBezTo>
                  <a:pt x="4118" y="19785"/>
                  <a:pt x="0" y="12653"/>
                  <a:pt x="0" y="4935"/>
                </a:cubicBezTo>
                <a:cubicBezTo>
                  <a:pt x="-1" y="3273"/>
                  <a:pt x="191" y="1617"/>
                  <a:pt x="571" y="0"/>
                </a:cubicBezTo>
              </a:path>
              <a:path w="21600" h="23644" stroke="0" extrusionOk="0">
                <a:moveTo>
                  <a:pt x="10804" y="23643"/>
                </a:moveTo>
                <a:cubicBezTo>
                  <a:pt x="4118" y="19785"/>
                  <a:pt x="0" y="12653"/>
                  <a:pt x="0" y="4935"/>
                </a:cubicBezTo>
                <a:cubicBezTo>
                  <a:pt x="-1" y="3273"/>
                  <a:pt x="191" y="1617"/>
                  <a:pt x="571" y="0"/>
                </a:cubicBezTo>
                <a:lnTo>
                  <a:pt x="21600" y="4935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>
              <a:solidFill>
                <a:srgbClr val="0070C0"/>
              </a:solidFill>
            </a:endParaRPr>
          </a:p>
        </p:txBody>
      </p:sp>
      <p:sp>
        <p:nvSpPr>
          <p:cNvPr id="7" name="Arc 42"/>
          <p:cNvSpPr>
            <a:spLocks/>
          </p:cNvSpPr>
          <p:nvPr/>
        </p:nvSpPr>
        <p:spPr bwMode="auto">
          <a:xfrm>
            <a:off x="3656637" y="2408625"/>
            <a:ext cx="642937" cy="434975"/>
          </a:xfrm>
          <a:custGeom>
            <a:avLst/>
            <a:gdLst>
              <a:gd name="G0" fmla="+- 21029 0 0"/>
              <a:gd name="G1" fmla="+- 21600 0 0"/>
              <a:gd name="G2" fmla="+- 21600 0 0"/>
              <a:gd name="T0" fmla="*/ 0 w 32350"/>
              <a:gd name="T1" fmla="*/ 16665 h 21600"/>
              <a:gd name="T2" fmla="*/ 32350 w 32350"/>
              <a:gd name="T3" fmla="*/ 3205 h 21600"/>
              <a:gd name="T4" fmla="*/ 21029 w 3235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50" h="21600" fill="none" extrusionOk="0">
                <a:moveTo>
                  <a:pt x="0" y="16665"/>
                </a:moveTo>
                <a:cubicBezTo>
                  <a:pt x="2291" y="6902"/>
                  <a:pt x="11000" y="-1"/>
                  <a:pt x="21029" y="0"/>
                </a:cubicBezTo>
                <a:cubicBezTo>
                  <a:pt x="25026" y="0"/>
                  <a:pt x="28945" y="1109"/>
                  <a:pt x="32350" y="3204"/>
                </a:cubicBezTo>
              </a:path>
              <a:path w="32350" h="21600" stroke="0" extrusionOk="0">
                <a:moveTo>
                  <a:pt x="0" y="16665"/>
                </a:moveTo>
                <a:cubicBezTo>
                  <a:pt x="2291" y="6902"/>
                  <a:pt x="11000" y="-1"/>
                  <a:pt x="21029" y="0"/>
                </a:cubicBezTo>
                <a:cubicBezTo>
                  <a:pt x="25026" y="0"/>
                  <a:pt x="28945" y="1109"/>
                  <a:pt x="32350" y="3204"/>
                </a:cubicBezTo>
                <a:lnTo>
                  <a:pt x="21029" y="21600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Arc 43"/>
          <p:cNvSpPr>
            <a:spLocks/>
          </p:cNvSpPr>
          <p:nvPr/>
        </p:nvSpPr>
        <p:spPr bwMode="auto">
          <a:xfrm>
            <a:off x="2872412" y="3725788"/>
            <a:ext cx="655637" cy="43973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 w 32639"/>
              <a:gd name="T1" fmla="*/ 21836 h 21836"/>
              <a:gd name="T2" fmla="*/ 32639 w 32639"/>
              <a:gd name="T3" fmla="*/ 3034 h 21836"/>
              <a:gd name="T4" fmla="*/ 21600 w 32639"/>
              <a:gd name="T5" fmla="*/ 21600 h 21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639" h="21836" fill="none" extrusionOk="0">
                <a:moveTo>
                  <a:pt x="1" y="21835"/>
                </a:moveTo>
                <a:cubicBezTo>
                  <a:pt x="0" y="21757"/>
                  <a:pt x="0" y="216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485" y="-1"/>
                  <a:pt x="29299" y="1048"/>
                  <a:pt x="32639" y="3033"/>
                </a:cubicBezTo>
              </a:path>
              <a:path w="32639" h="21836" stroke="0" extrusionOk="0">
                <a:moveTo>
                  <a:pt x="1" y="21835"/>
                </a:moveTo>
                <a:cubicBezTo>
                  <a:pt x="0" y="21757"/>
                  <a:pt x="0" y="216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485" y="-1"/>
                  <a:pt x="29299" y="1048"/>
                  <a:pt x="32639" y="3033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>
              <a:solidFill>
                <a:srgbClr val="0070C0"/>
              </a:solidFill>
            </a:endParaRPr>
          </a:p>
        </p:txBody>
      </p:sp>
      <p:sp>
        <p:nvSpPr>
          <p:cNvPr id="9" name="Arc 44"/>
          <p:cNvSpPr>
            <a:spLocks/>
          </p:cNvSpPr>
          <p:nvPr/>
        </p:nvSpPr>
        <p:spPr bwMode="auto">
          <a:xfrm>
            <a:off x="3305799" y="3786113"/>
            <a:ext cx="433387" cy="377825"/>
          </a:xfrm>
          <a:custGeom>
            <a:avLst/>
            <a:gdLst>
              <a:gd name="G0" fmla="+- 0 0 0"/>
              <a:gd name="G1" fmla="+- 18566 0 0"/>
              <a:gd name="G2" fmla="+- 21600 0 0"/>
              <a:gd name="T0" fmla="*/ 11039 w 21600"/>
              <a:gd name="T1" fmla="*/ 0 h 18797"/>
              <a:gd name="T2" fmla="*/ 21599 w 21600"/>
              <a:gd name="T3" fmla="*/ 18797 h 18797"/>
              <a:gd name="T4" fmla="*/ 0 w 21600"/>
              <a:gd name="T5" fmla="*/ 18566 h 18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797" fill="none" extrusionOk="0">
                <a:moveTo>
                  <a:pt x="11039" y="-1"/>
                </a:moveTo>
                <a:cubicBezTo>
                  <a:pt x="17587" y="3893"/>
                  <a:pt x="21600" y="10947"/>
                  <a:pt x="21600" y="18566"/>
                </a:cubicBezTo>
                <a:cubicBezTo>
                  <a:pt x="21600" y="18643"/>
                  <a:pt x="21599" y="18720"/>
                  <a:pt x="21598" y="18796"/>
                </a:cubicBezTo>
              </a:path>
              <a:path w="21600" h="18797" stroke="0" extrusionOk="0">
                <a:moveTo>
                  <a:pt x="11039" y="-1"/>
                </a:moveTo>
                <a:cubicBezTo>
                  <a:pt x="17587" y="3893"/>
                  <a:pt x="21600" y="10947"/>
                  <a:pt x="21600" y="18566"/>
                </a:cubicBezTo>
                <a:cubicBezTo>
                  <a:pt x="21600" y="18643"/>
                  <a:pt x="21599" y="18720"/>
                  <a:pt x="21598" y="18796"/>
                </a:cubicBezTo>
                <a:lnTo>
                  <a:pt x="0" y="18566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Line 45"/>
          <p:cNvSpPr>
            <a:spLocks noChangeShapeType="1"/>
          </p:cNvSpPr>
          <p:nvPr/>
        </p:nvSpPr>
        <p:spPr bwMode="auto">
          <a:xfrm>
            <a:off x="1870699" y="2273225"/>
            <a:ext cx="2211387" cy="563562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" name="Line 46"/>
          <p:cNvSpPr>
            <a:spLocks noChangeShapeType="1"/>
          </p:cNvSpPr>
          <p:nvPr/>
        </p:nvSpPr>
        <p:spPr bwMode="auto">
          <a:xfrm flipH="1">
            <a:off x="1013449" y="2273225"/>
            <a:ext cx="857250" cy="189230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" name="Line 47"/>
          <p:cNvSpPr>
            <a:spLocks noChangeShapeType="1"/>
          </p:cNvSpPr>
          <p:nvPr/>
        </p:nvSpPr>
        <p:spPr bwMode="auto">
          <a:xfrm>
            <a:off x="716587" y="1977950"/>
            <a:ext cx="1154112" cy="295275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" name="Line 48"/>
          <p:cNvSpPr>
            <a:spLocks noChangeShapeType="1"/>
          </p:cNvSpPr>
          <p:nvPr/>
        </p:nvSpPr>
        <p:spPr bwMode="auto">
          <a:xfrm flipH="1">
            <a:off x="497512" y="4165525"/>
            <a:ext cx="515937" cy="113665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Line 49"/>
          <p:cNvSpPr>
            <a:spLocks noChangeShapeType="1"/>
          </p:cNvSpPr>
          <p:nvPr/>
        </p:nvSpPr>
        <p:spPr bwMode="auto">
          <a:xfrm>
            <a:off x="1013449" y="4165525"/>
            <a:ext cx="2297112" cy="1587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Line 50"/>
          <p:cNvSpPr>
            <a:spLocks noChangeShapeType="1"/>
          </p:cNvSpPr>
          <p:nvPr/>
        </p:nvSpPr>
        <p:spPr bwMode="auto">
          <a:xfrm>
            <a:off x="3310562" y="4165525"/>
            <a:ext cx="1582737" cy="1587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6" name="Line 51"/>
          <p:cNvSpPr>
            <a:spLocks noChangeShapeType="1"/>
          </p:cNvSpPr>
          <p:nvPr/>
        </p:nvSpPr>
        <p:spPr bwMode="auto">
          <a:xfrm flipH="1">
            <a:off x="3310562" y="2836788"/>
            <a:ext cx="771525" cy="1328737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 flipH="1">
            <a:off x="4082087" y="1804913"/>
            <a:ext cx="592137" cy="1031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8" name="Oval 53"/>
          <p:cNvSpPr>
            <a:spLocks noChangeArrowheads="1"/>
          </p:cNvSpPr>
          <p:nvPr/>
        </p:nvSpPr>
        <p:spPr bwMode="auto">
          <a:xfrm>
            <a:off x="4039887" y="2794588"/>
            <a:ext cx="72000" cy="7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9" name="Oval 54"/>
          <p:cNvSpPr>
            <a:spLocks noChangeArrowheads="1"/>
          </p:cNvSpPr>
          <p:nvPr/>
        </p:nvSpPr>
        <p:spPr bwMode="auto">
          <a:xfrm>
            <a:off x="1828499" y="2231025"/>
            <a:ext cx="72000" cy="7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" name="Oval 55"/>
          <p:cNvSpPr>
            <a:spLocks noChangeArrowheads="1"/>
          </p:cNvSpPr>
          <p:nvPr/>
        </p:nvSpPr>
        <p:spPr bwMode="auto">
          <a:xfrm>
            <a:off x="3268362" y="4123325"/>
            <a:ext cx="72000" cy="7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" name="Oval 56"/>
          <p:cNvSpPr>
            <a:spLocks noChangeArrowheads="1"/>
          </p:cNvSpPr>
          <p:nvPr/>
        </p:nvSpPr>
        <p:spPr bwMode="auto">
          <a:xfrm>
            <a:off x="971249" y="4123325"/>
            <a:ext cx="72000" cy="7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" name="TekstniOkvir 21"/>
          <p:cNvSpPr txBox="1"/>
          <p:nvPr/>
        </p:nvSpPr>
        <p:spPr>
          <a:xfrm>
            <a:off x="698803" y="3813381"/>
            <a:ext cx="46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A</a:t>
            </a:r>
          </a:p>
        </p:txBody>
      </p:sp>
      <p:sp>
        <p:nvSpPr>
          <p:cNvPr id="23" name="TekstniOkvir 22"/>
          <p:cNvSpPr txBox="1"/>
          <p:nvPr/>
        </p:nvSpPr>
        <p:spPr>
          <a:xfrm>
            <a:off x="3142990" y="4197274"/>
            <a:ext cx="46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B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4003275" y="2773589"/>
            <a:ext cx="46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C</a:t>
            </a:r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/>
        </p:nvGraphicFramePr>
        <p:xfrm>
          <a:off x="1153350" y="3934093"/>
          <a:ext cx="1905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40" imgH="177480" progId="Equation.DSMT4">
                  <p:embed/>
                </p:oleObj>
              </mc:Choice>
              <mc:Fallback>
                <p:oleObj name="Equation" r:id="rId2" imgW="190440" imgH="177480" progId="Equation.DSMT4">
                  <p:embed/>
                  <p:pic>
                    <p:nvPicPr>
                      <p:cNvPr id="25" name="Objek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350" y="3934093"/>
                        <a:ext cx="1905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/>
        </p:nvGraphicFramePr>
        <p:xfrm>
          <a:off x="994781" y="4223259"/>
          <a:ext cx="241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1200" imgH="304560" progId="Equation.DSMT4">
                  <p:embed/>
                </p:oleObj>
              </mc:Choice>
              <mc:Fallback>
                <p:oleObj name="Equation" r:id="rId4" imgW="241200" imgH="304560" progId="Equation.DSMT4">
                  <p:embed/>
                  <p:pic>
                    <p:nvPicPr>
                      <p:cNvPr id="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781" y="4223259"/>
                        <a:ext cx="2413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 26"/>
          <p:cNvGraphicFramePr>
            <a:graphicFrameLocks noChangeAspect="1"/>
          </p:cNvGraphicFramePr>
          <p:nvPr/>
        </p:nvGraphicFramePr>
        <p:xfrm>
          <a:off x="3116946" y="3891232"/>
          <a:ext cx="152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280" imgH="266400" progId="Equation.DSMT4">
                  <p:embed/>
                </p:oleObj>
              </mc:Choice>
              <mc:Fallback>
                <p:oleObj name="Equation" r:id="rId6" imgW="152280" imgH="266400" progId="Equation.DSMT4">
                  <p:embed/>
                  <p:pic>
                    <p:nvPicPr>
                      <p:cNvPr id="27" name="Objek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946" y="3891232"/>
                        <a:ext cx="1524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3484243" y="3866071"/>
          <a:ext cx="215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640" imgH="304560" progId="Equation.DSMT4">
                  <p:embed/>
                </p:oleObj>
              </mc:Choice>
              <mc:Fallback>
                <p:oleObj name="Equation" r:id="rId8" imgW="215640" imgH="304560" progId="Equation.DSMT4">
                  <p:embed/>
                  <p:pic>
                    <p:nvPicPr>
                      <p:cNvPr id="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243" y="3866071"/>
                        <a:ext cx="2159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kt 28"/>
          <p:cNvGraphicFramePr>
            <a:graphicFrameLocks noChangeAspect="1"/>
          </p:cNvGraphicFramePr>
          <p:nvPr/>
        </p:nvGraphicFramePr>
        <p:xfrm>
          <a:off x="3765129" y="2850172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280" imgH="215640" progId="Equation.DSMT4">
                  <p:embed/>
                </p:oleObj>
              </mc:Choice>
              <mc:Fallback>
                <p:oleObj name="Equation" r:id="rId10" imgW="152280" imgH="215640" progId="Equation.DSMT4">
                  <p:embed/>
                  <p:pic>
                    <p:nvPicPr>
                      <p:cNvPr id="29" name="Objek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129" y="2850172"/>
                        <a:ext cx="152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9"/>
          <p:cNvGraphicFramePr>
            <a:graphicFrameLocks noChangeAspect="1"/>
          </p:cNvGraphicFramePr>
          <p:nvPr/>
        </p:nvGraphicFramePr>
        <p:xfrm>
          <a:off x="3895806" y="2476185"/>
          <a:ext cx="203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040" imgH="304560" progId="Equation.DSMT4">
                  <p:embed/>
                </p:oleObj>
              </mc:Choice>
              <mc:Fallback>
                <p:oleObj name="Equation" r:id="rId12" imgW="203040" imgH="304560" progId="Equation.DSMT4">
                  <p:embed/>
                  <p:pic>
                    <p:nvPicPr>
                      <p:cNvPr id="3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806" y="2476185"/>
                        <a:ext cx="203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kt 30"/>
          <p:cNvGraphicFramePr>
            <a:graphicFrameLocks noChangeAspect="1"/>
          </p:cNvGraphicFramePr>
          <p:nvPr/>
        </p:nvGraphicFramePr>
        <p:xfrm>
          <a:off x="1866881" y="2369260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2280" imgH="228600" progId="Equation.DSMT4">
                  <p:embed/>
                </p:oleObj>
              </mc:Choice>
              <mc:Fallback>
                <p:oleObj name="Equation" r:id="rId14" imgW="152280" imgH="228600" progId="Equation.DSMT4">
                  <p:embed/>
                  <p:pic>
                    <p:nvPicPr>
                      <p:cNvPr id="31" name="Objek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881" y="2369260"/>
                        <a:ext cx="15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2"/>
          <p:cNvGraphicFramePr>
            <a:graphicFrameLocks noChangeAspect="1"/>
          </p:cNvGraphicFramePr>
          <p:nvPr/>
        </p:nvGraphicFramePr>
        <p:xfrm>
          <a:off x="1510718" y="2243446"/>
          <a:ext cx="203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3040" imgH="304560" progId="Equation.DSMT4">
                  <p:embed/>
                </p:oleObj>
              </mc:Choice>
              <mc:Fallback>
                <p:oleObj name="Equation" r:id="rId16" imgW="203040" imgH="304560" progId="Equation.DSMT4">
                  <p:embed/>
                  <p:pic>
                    <p:nvPicPr>
                      <p:cNvPr id="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0718" y="2243446"/>
                        <a:ext cx="203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9"/>
          <p:cNvGraphicFramePr>
            <a:graphicFrameLocks noChangeAspect="1"/>
          </p:cNvGraphicFramePr>
          <p:nvPr/>
        </p:nvGraphicFramePr>
        <p:xfrm>
          <a:off x="2343038" y="5486669"/>
          <a:ext cx="4662372" cy="654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171520" imgH="304560" progId="Equation.DSMT4">
                  <p:embed/>
                </p:oleObj>
              </mc:Choice>
              <mc:Fallback>
                <p:oleObj name="Equation" r:id="rId18" imgW="2171520" imgH="304560" progId="Equation.DSMT4">
                  <p:embed/>
                  <p:pic>
                    <p:nvPicPr>
                      <p:cNvPr id="3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038" y="5486669"/>
                        <a:ext cx="4662372" cy="654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kstniOkvir 33"/>
          <p:cNvSpPr txBox="1"/>
          <p:nvPr/>
        </p:nvSpPr>
        <p:spPr>
          <a:xfrm>
            <a:off x="-47411" y="538059"/>
            <a:ext cx="89660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rgbClr val="FF0000"/>
                </a:solidFill>
              </a:rPr>
              <a:t>Vanjski kut</a:t>
            </a:r>
            <a:r>
              <a:rPr lang="hr-HR" sz="2800" dirty="0"/>
              <a:t> četverokuta  je sukut unutarnjeg kuta četverokuta.</a:t>
            </a:r>
          </a:p>
        </p:txBody>
      </p:sp>
      <p:sp>
        <p:nvSpPr>
          <p:cNvPr id="35" name="TekstniOkvir 34"/>
          <p:cNvSpPr txBox="1"/>
          <p:nvPr/>
        </p:nvSpPr>
        <p:spPr>
          <a:xfrm>
            <a:off x="1717889" y="1900908"/>
            <a:ext cx="462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D</a:t>
            </a:r>
          </a:p>
        </p:txBody>
      </p:sp>
      <p:sp>
        <p:nvSpPr>
          <p:cNvPr id="36" name="TekstniOkvir 35"/>
          <p:cNvSpPr txBox="1"/>
          <p:nvPr/>
        </p:nvSpPr>
        <p:spPr>
          <a:xfrm>
            <a:off x="182880" y="152400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Četverokut</a:t>
            </a:r>
          </a:p>
        </p:txBody>
      </p:sp>
      <p:graphicFrame>
        <p:nvGraphicFramePr>
          <p:cNvPr id="37" name="Objekt 36"/>
          <p:cNvGraphicFramePr>
            <a:graphicFrameLocks noChangeAspect="1"/>
          </p:cNvGraphicFramePr>
          <p:nvPr/>
        </p:nvGraphicFramePr>
        <p:xfrm>
          <a:off x="6190088" y="1638027"/>
          <a:ext cx="17160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320480" imgH="304560" progId="Equation.DSMT4">
                  <p:embed/>
                </p:oleObj>
              </mc:Choice>
              <mc:Fallback>
                <p:oleObj name="Equation" r:id="rId20" imgW="1320480" imgH="304560" progId="Equation.DSMT4">
                  <p:embed/>
                  <p:pic>
                    <p:nvPicPr>
                      <p:cNvPr id="37" name="Objekt 36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190088" y="1638027"/>
                        <a:ext cx="17160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 37"/>
          <p:cNvGraphicFramePr>
            <a:graphicFrameLocks noChangeAspect="1"/>
          </p:cNvGraphicFramePr>
          <p:nvPr/>
        </p:nvGraphicFramePr>
        <p:xfrm>
          <a:off x="6190088" y="2267947"/>
          <a:ext cx="16335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257120" imgH="304560" progId="Equation.DSMT4">
                  <p:embed/>
                </p:oleObj>
              </mc:Choice>
              <mc:Fallback>
                <p:oleObj name="Equation" r:id="rId22" imgW="1257120" imgH="304560" progId="Equation.DSMT4">
                  <p:embed/>
                  <p:pic>
                    <p:nvPicPr>
                      <p:cNvPr id="38" name="Objekt 3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190088" y="2267947"/>
                        <a:ext cx="16335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 38"/>
          <p:cNvGraphicFramePr>
            <a:graphicFrameLocks noChangeAspect="1"/>
          </p:cNvGraphicFramePr>
          <p:nvPr/>
        </p:nvGraphicFramePr>
        <p:xfrm>
          <a:off x="6190088" y="2897867"/>
          <a:ext cx="16170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244520" imgH="304560" progId="Equation.DSMT4">
                  <p:embed/>
                </p:oleObj>
              </mc:Choice>
              <mc:Fallback>
                <p:oleObj name="Equation" r:id="rId24" imgW="1244520" imgH="304560" progId="Equation.DSMT4">
                  <p:embed/>
                  <p:pic>
                    <p:nvPicPr>
                      <p:cNvPr id="39" name="Objekt 38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190088" y="2897867"/>
                        <a:ext cx="16170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kt 40"/>
          <p:cNvGraphicFramePr>
            <a:graphicFrameLocks noChangeAspect="1"/>
          </p:cNvGraphicFramePr>
          <p:nvPr/>
        </p:nvGraphicFramePr>
        <p:xfrm>
          <a:off x="6190088" y="3527788"/>
          <a:ext cx="16335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257120" imgH="304560" progId="Equation.DSMT4">
                  <p:embed/>
                </p:oleObj>
              </mc:Choice>
              <mc:Fallback>
                <p:oleObj name="Equation" r:id="rId26" imgW="1257120" imgH="304560" progId="Equation.DSMT4">
                  <p:embed/>
                  <p:pic>
                    <p:nvPicPr>
                      <p:cNvPr id="41" name="Objekt 40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190088" y="3527788"/>
                        <a:ext cx="16335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Zaobljeni pravokutnik 41"/>
          <p:cNvSpPr/>
          <p:nvPr/>
        </p:nvSpPr>
        <p:spPr>
          <a:xfrm>
            <a:off x="5649933" y="3947319"/>
            <a:ext cx="3268662" cy="1047750"/>
          </a:xfrm>
          <a:prstGeom prst="round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43" name="TekstniOkvir 42"/>
          <p:cNvSpPr txBox="1">
            <a:spLocks noChangeArrowheads="1"/>
          </p:cNvSpPr>
          <p:nvPr/>
        </p:nvSpPr>
        <p:spPr bwMode="auto">
          <a:xfrm>
            <a:off x="5846783" y="3985419"/>
            <a:ext cx="3402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Zbroj veličina unutarnjeg i njemu susjednoga vanjskog kuta četverokuta je 180°.</a:t>
            </a:r>
          </a:p>
        </p:txBody>
      </p:sp>
    </p:spTree>
    <p:extLst>
      <p:ext uri="{BB962C8B-B14F-4D97-AF65-F5344CB8AC3E}">
        <p14:creationId xmlns:p14="http://schemas.microsoft.com/office/powerpoint/2010/main" val="31616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9" grpId="0" animBg="1"/>
      <p:bldP spid="12" grpId="0" animBg="1"/>
      <p:bldP spid="13" grpId="0" animBg="1"/>
      <p:bldP spid="15" grpId="0" animBg="1"/>
      <p:bldP spid="17" grpId="0" animBg="1"/>
      <p:bldP spid="34" grpId="0"/>
      <p:bldP spid="42" grpId="0" animBg="1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upa 88"/>
          <p:cNvGrpSpPr/>
          <p:nvPr/>
        </p:nvGrpSpPr>
        <p:grpSpPr>
          <a:xfrm>
            <a:off x="1770063" y="652463"/>
            <a:ext cx="1439863" cy="763587"/>
            <a:chOff x="2884488" y="366713"/>
            <a:chExt cx="1439863" cy="763587"/>
          </a:xfrm>
        </p:grpSpPr>
        <p:sp>
          <p:nvSpPr>
            <p:cNvPr id="85" name="Arc 8"/>
            <p:cNvSpPr>
              <a:spLocks/>
            </p:cNvSpPr>
            <p:nvPr/>
          </p:nvSpPr>
          <p:spPr bwMode="auto">
            <a:xfrm>
              <a:off x="3895725" y="823913"/>
              <a:ext cx="423863" cy="298450"/>
            </a:xfrm>
            <a:custGeom>
              <a:avLst/>
              <a:gdLst>
                <a:gd name="G0" fmla="+- 21600 0 0"/>
                <a:gd name="G1" fmla="+- 15940 0 0"/>
                <a:gd name="G2" fmla="+- 21600 0 0"/>
                <a:gd name="T0" fmla="*/ 2 w 21600"/>
                <a:gd name="T1" fmla="*/ 16262 h 16262"/>
                <a:gd name="T2" fmla="*/ 7024 w 21600"/>
                <a:gd name="T3" fmla="*/ 0 h 16262"/>
                <a:gd name="T4" fmla="*/ 21600 w 21600"/>
                <a:gd name="T5" fmla="*/ 15940 h 16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262" fill="none" extrusionOk="0">
                  <a:moveTo>
                    <a:pt x="2" y="16261"/>
                  </a:moveTo>
                  <a:cubicBezTo>
                    <a:pt x="0" y="16154"/>
                    <a:pt x="0" y="16047"/>
                    <a:pt x="0" y="15940"/>
                  </a:cubicBezTo>
                  <a:cubicBezTo>
                    <a:pt x="-1" y="9876"/>
                    <a:pt x="2548" y="4091"/>
                    <a:pt x="7023" y="-1"/>
                  </a:cubicBezTo>
                </a:path>
                <a:path w="21600" h="16262" stroke="0" extrusionOk="0">
                  <a:moveTo>
                    <a:pt x="2" y="16261"/>
                  </a:moveTo>
                  <a:cubicBezTo>
                    <a:pt x="0" y="16154"/>
                    <a:pt x="0" y="16047"/>
                    <a:pt x="0" y="15940"/>
                  </a:cubicBezTo>
                  <a:cubicBezTo>
                    <a:pt x="-1" y="9876"/>
                    <a:pt x="2548" y="4091"/>
                    <a:pt x="7023" y="-1"/>
                  </a:cubicBezTo>
                  <a:lnTo>
                    <a:pt x="21600" y="1594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>
              <a:off x="2884488" y="1122363"/>
              <a:ext cx="14398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7" name="Line 26"/>
            <p:cNvSpPr>
              <a:spLocks noChangeShapeType="1"/>
            </p:cNvSpPr>
            <p:nvPr/>
          </p:nvSpPr>
          <p:spPr bwMode="auto">
            <a:xfrm>
              <a:off x="3609975" y="366713"/>
              <a:ext cx="714375" cy="755650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aphicFrame>
          <p:nvGraphicFramePr>
            <p:cNvPr id="88" name="Object 64"/>
            <p:cNvGraphicFramePr>
              <a:graphicFrameLocks noChangeAspect="1"/>
            </p:cNvGraphicFramePr>
            <p:nvPr/>
          </p:nvGraphicFramePr>
          <p:xfrm>
            <a:off x="3952875" y="871538"/>
            <a:ext cx="206375" cy="258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41200" imgH="304560" progId="Equation.DSMT4">
                    <p:embed/>
                  </p:oleObj>
                </mc:Choice>
                <mc:Fallback>
                  <p:oleObj name="Equation" r:id="rId3" imgW="241200" imgH="304560" progId="Equation.DSMT4">
                    <p:embed/>
                    <p:pic>
                      <p:nvPicPr>
                        <p:cNvPr id="88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2875" y="871538"/>
                          <a:ext cx="206375" cy="258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4" name="Grupa 93"/>
          <p:cNvGrpSpPr/>
          <p:nvPr/>
        </p:nvGrpSpPr>
        <p:grpSpPr>
          <a:xfrm>
            <a:off x="330199" y="1403348"/>
            <a:ext cx="1439863" cy="911228"/>
            <a:chOff x="-246063" y="1722436"/>
            <a:chExt cx="1439863" cy="911228"/>
          </a:xfrm>
        </p:grpSpPr>
        <p:sp>
          <p:nvSpPr>
            <p:cNvPr id="90" name="Arc 7"/>
            <p:cNvSpPr>
              <a:spLocks/>
            </p:cNvSpPr>
            <p:nvPr/>
          </p:nvSpPr>
          <p:spPr bwMode="auto">
            <a:xfrm>
              <a:off x="776287" y="1722439"/>
              <a:ext cx="412751" cy="344487"/>
            </a:xfrm>
            <a:custGeom>
              <a:avLst/>
              <a:gdLst>
                <a:gd name="G0" fmla="+- 21598 0 0"/>
                <a:gd name="G1" fmla="+- 0 0 0"/>
                <a:gd name="G2" fmla="+- 21600 0 0"/>
                <a:gd name="T0" fmla="*/ 13614 w 21598"/>
                <a:gd name="T1" fmla="*/ 20070 h 20070"/>
                <a:gd name="T2" fmla="*/ 0 w 21598"/>
                <a:gd name="T3" fmla="*/ 322 h 20070"/>
                <a:gd name="T4" fmla="*/ 21598 w 21598"/>
                <a:gd name="T5" fmla="*/ 0 h 20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8" h="20070" fill="none" extrusionOk="0">
                  <a:moveTo>
                    <a:pt x="13613" y="20070"/>
                  </a:moveTo>
                  <a:cubicBezTo>
                    <a:pt x="5502" y="16843"/>
                    <a:pt x="130" y="9050"/>
                    <a:pt x="0" y="321"/>
                  </a:cubicBezTo>
                </a:path>
                <a:path w="21598" h="20070" stroke="0" extrusionOk="0">
                  <a:moveTo>
                    <a:pt x="13613" y="20070"/>
                  </a:moveTo>
                  <a:cubicBezTo>
                    <a:pt x="5502" y="16843"/>
                    <a:pt x="130" y="9050"/>
                    <a:pt x="0" y="321"/>
                  </a:cubicBezTo>
                  <a:lnTo>
                    <a:pt x="21598" y="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flipH="1">
              <a:off x="803275" y="1727201"/>
              <a:ext cx="390525" cy="906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2" name="Line 27"/>
            <p:cNvSpPr>
              <a:spLocks noChangeShapeType="1"/>
            </p:cNvSpPr>
            <p:nvPr/>
          </p:nvSpPr>
          <p:spPr bwMode="auto">
            <a:xfrm>
              <a:off x="-246063" y="1727201"/>
              <a:ext cx="1439863" cy="0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aphicFrame>
          <p:nvGraphicFramePr>
            <p:cNvPr id="93" name="Object 65"/>
            <p:cNvGraphicFramePr>
              <a:graphicFrameLocks noChangeAspect="1"/>
            </p:cNvGraphicFramePr>
            <p:nvPr/>
          </p:nvGraphicFramePr>
          <p:xfrm>
            <a:off x="868367" y="1722436"/>
            <a:ext cx="206375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41200" imgH="304560" progId="Equation.DSMT4">
                    <p:embed/>
                  </p:oleObj>
                </mc:Choice>
                <mc:Fallback>
                  <p:oleObj name="Equation" r:id="rId5" imgW="241200" imgH="304560" progId="Equation.DSMT4">
                    <p:embed/>
                    <p:pic>
                      <p:nvPicPr>
                        <p:cNvPr id="93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367" y="1722436"/>
                          <a:ext cx="206375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4" name="Grupa 83"/>
          <p:cNvGrpSpPr/>
          <p:nvPr/>
        </p:nvGrpSpPr>
        <p:grpSpPr>
          <a:xfrm>
            <a:off x="3209924" y="1206500"/>
            <a:ext cx="1439863" cy="974728"/>
            <a:chOff x="3324225" y="3325813"/>
            <a:chExt cx="1439863" cy="974728"/>
          </a:xfrm>
        </p:grpSpPr>
        <p:sp>
          <p:nvSpPr>
            <p:cNvPr id="80" name="Arc 9"/>
            <p:cNvSpPr>
              <a:spLocks/>
            </p:cNvSpPr>
            <p:nvPr/>
          </p:nvSpPr>
          <p:spPr bwMode="auto">
            <a:xfrm>
              <a:off x="3790951" y="3924303"/>
              <a:ext cx="450850" cy="376238"/>
            </a:xfrm>
            <a:custGeom>
              <a:avLst/>
              <a:gdLst>
                <a:gd name="G0" fmla="+- 14669 0 0"/>
                <a:gd name="G1" fmla="+- 21600 0 0"/>
                <a:gd name="G2" fmla="+- 21600 0 0"/>
                <a:gd name="T0" fmla="*/ 0 w 28278"/>
                <a:gd name="T1" fmla="*/ 5745 h 21600"/>
                <a:gd name="T2" fmla="*/ 28278 w 28278"/>
                <a:gd name="T3" fmla="*/ 4826 h 21600"/>
                <a:gd name="T4" fmla="*/ 14669 w 282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278" h="21600" fill="none" extrusionOk="0">
                  <a:moveTo>
                    <a:pt x="0" y="5745"/>
                  </a:moveTo>
                  <a:cubicBezTo>
                    <a:pt x="3992" y="2051"/>
                    <a:pt x="9230" y="-1"/>
                    <a:pt x="14669" y="0"/>
                  </a:cubicBezTo>
                  <a:cubicBezTo>
                    <a:pt x="19624" y="0"/>
                    <a:pt x="24429" y="1704"/>
                    <a:pt x="28277" y="4826"/>
                  </a:cubicBezTo>
                </a:path>
                <a:path w="28278" h="21600" stroke="0" extrusionOk="0">
                  <a:moveTo>
                    <a:pt x="0" y="5745"/>
                  </a:moveTo>
                  <a:cubicBezTo>
                    <a:pt x="3992" y="2051"/>
                    <a:pt x="9230" y="-1"/>
                    <a:pt x="14669" y="0"/>
                  </a:cubicBezTo>
                  <a:cubicBezTo>
                    <a:pt x="19624" y="0"/>
                    <a:pt x="24429" y="1704"/>
                    <a:pt x="28277" y="4826"/>
                  </a:cubicBezTo>
                  <a:lnTo>
                    <a:pt x="14669" y="2160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1" name="Line 20"/>
            <p:cNvSpPr>
              <a:spLocks noChangeShapeType="1"/>
            </p:cNvSpPr>
            <p:nvPr/>
          </p:nvSpPr>
          <p:spPr bwMode="auto">
            <a:xfrm>
              <a:off x="3324225" y="3527425"/>
              <a:ext cx="715963" cy="7540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2" name="Line 25"/>
            <p:cNvSpPr>
              <a:spLocks noChangeShapeType="1"/>
            </p:cNvSpPr>
            <p:nvPr/>
          </p:nvSpPr>
          <p:spPr bwMode="auto">
            <a:xfrm flipH="1">
              <a:off x="4040188" y="3325813"/>
              <a:ext cx="723900" cy="955675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aphicFrame>
          <p:nvGraphicFramePr>
            <p:cNvPr id="83" name="Object 63"/>
            <p:cNvGraphicFramePr>
              <a:graphicFrameLocks noChangeAspect="1"/>
            </p:cNvGraphicFramePr>
            <p:nvPr/>
          </p:nvGraphicFramePr>
          <p:xfrm>
            <a:off x="3925888" y="3932237"/>
            <a:ext cx="204787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41200" imgH="304560" progId="Equation.DSMT4">
                    <p:embed/>
                  </p:oleObj>
                </mc:Choice>
                <mc:Fallback>
                  <p:oleObj name="Equation" r:id="rId7" imgW="241200" imgH="304560" progId="Equation.DSMT4">
                    <p:embed/>
                    <p:pic>
                      <p:nvPicPr>
                        <p:cNvPr id="83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5888" y="3932237"/>
                          <a:ext cx="204787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9" name="Grupa 78"/>
          <p:cNvGrpSpPr/>
          <p:nvPr/>
        </p:nvGrpSpPr>
        <p:grpSpPr>
          <a:xfrm>
            <a:off x="3194050" y="2162176"/>
            <a:ext cx="987425" cy="955675"/>
            <a:chOff x="3584575" y="3171826"/>
            <a:chExt cx="987425" cy="955675"/>
          </a:xfrm>
        </p:grpSpPr>
        <p:sp>
          <p:nvSpPr>
            <p:cNvPr id="76" name="Line 19"/>
            <p:cNvSpPr>
              <a:spLocks noChangeShapeType="1"/>
            </p:cNvSpPr>
            <p:nvPr/>
          </p:nvSpPr>
          <p:spPr bwMode="auto">
            <a:xfrm flipH="1">
              <a:off x="3589337" y="3171826"/>
              <a:ext cx="725488" cy="955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5" name="Arc 10"/>
            <p:cNvSpPr>
              <a:spLocks/>
            </p:cNvSpPr>
            <p:nvPr/>
          </p:nvSpPr>
          <p:spPr bwMode="auto">
            <a:xfrm>
              <a:off x="3584575" y="3838575"/>
              <a:ext cx="381000" cy="288926"/>
            </a:xfrm>
            <a:custGeom>
              <a:avLst/>
              <a:gdLst>
                <a:gd name="G0" fmla="+- 0 0 0"/>
                <a:gd name="G1" fmla="+- 16799 0 0"/>
                <a:gd name="G2" fmla="+- 21600 0 0"/>
                <a:gd name="T0" fmla="*/ 13578 w 21600"/>
                <a:gd name="T1" fmla="*/ 0 h 17111"/>
                <a:gd name="T2" fmla="*/ 21598 w 21600"/>
                <a:gd name="T3" fmla="*/ 17111 h 17111"/>
                <a:gd name="T4" fmla="*/ 0 w 21600"/>
                <a:gd name="T5" fmla="*/ 16799 h 17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111" fill="none" extrusionOk="0">
                  <a:moveTo>
                    <a:pt x="13577" y="0"/>
                  </a:moveTo>
                  <a:cubicBezTo>
                    <a:pt x="18651" y="4101"/>
                    <a:pt x="21600" y="10275"/>
                    <a:pt x="21600" y="16799"/>
                  </a:cubicBezTo>
                  <a:cubicBezTo>
                    <a:pt x="21600" y="16903"/>
                    <a:pt x="21599" y="17007"/>
                    <a:pt x="21597" y="17110"/>
                  </a:cubicBezTo>
                </a:path>
                <a:path w="21600" h="17111" stroke="0" extrusionOk="0">
                  <a:moveTo>
                    <a:pt x="13577" y="0"/>
                  </a:moveTo>
                  <a:cubicBezTo>
                    <a:pt x="18651" y="4101"/>
                    <a:pt x="21600" y="10275"/>
                    <a:pt x="21600" y="16799"/>
                  </a:cubicBezTo>
                  <a:cubicBezTo>
                    <a:pt x="21600" y="16903"/>
                    <a:pt x="21599" y="17007"/>
                    <a:pt x="21597" y="17110"/>
                  </a:cubicBezTo>
                  <a:lnTo>
                    <a:pt x="0" y="16799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>
              <a:off x="3589337" y="4127501"/>
              <a:ext cx="982663" cy="0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aphicFrame>
          <p:nvGraphicFramePr>
            <p:cNvPr id="78" name="Object 62"/>
            <p:cNvGraphicFramePr>
              <a:graphicFrameLocks noChangeAspect="1"/>
            </p:cNvGraphicFramePr>
            <p:nvPr/>
          </p:nvGraphicFramePr>
          <p:xfrm>
            <a:off x="3751270" y="3903666"/>
            <a:ext cx="176769" cy="2199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41200" imgH="304560" progId="Equation.DSMT4">
                    <p:embed/>
                  </p:oleObj>
                </mc:Choice>
                <mc:Fallback>
                  <p:oleObj name="Equation" r:id="rId9" imgW="241200" imgH="304560" progId="Equation.DSMT4">
                    <p:embed/>
                    <p:pic>
                      <p:nvPicPr>
                        <p:cNvPr id="78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1270" y="3903666"/>
                          <a:ext cx="176769" cy="2199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4" name="Grupa 73"/>
          <p:cNvGrpSpPr/>
          <p:nvPr/>
        </p:nvGrpSpPr>
        <p:grpSpPr>
          <a:xfrm>
            <a:off x="2190754" y="3095629"/>
            <a:ext cx="1009649" cy="819146"/>
            <a:chOff x="2138365" y="4167193"/>
            <a:chExt cx="1009649" cy="819146"/>
          </a:xfrm>
        </p:grpSpPr>
        <p:sp>
          <p:nvSpPr>
            <p:cNvPr id="70" name="Arc 6"/>
            <p:cNvSpPr>
              <a:spLocks/>
            </p:cNvSpPr>
            <p:nvPr/>
          </p:nvSpPr>
          <p:spPr bwMode="auto">
            <a:xfrm>
              <a:off x="2138365" y="4189411"/>
              <a:ext cx="396000" cy="25200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598 w 21598"/>
                <a:gd name="T1" fmla="*/ 313 h 14638"/>
                <a:gd name="T2" fmla="*/ 15884 w 21598"/>
                <a:gd name="T3" fmla="*/ 14638 h 14638"/>
                <a:gd name="T4" fmla="*/ 0 w 21598"/>
                <a:gd name="T5" fmla="*/ 0 h 14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8" h="14638" fill="none" extrusionOk="0">
                  <a:moveTo>
                    <a:pt x="21597" y="312"/>
                  </a:moveTo>
                  <a:cubicBezTo>
                    <a:pt x="21520" y="5628"/>
                    <a:pt x="19486" y="10728"/>
                    <a:pt x="15883" y="14637"/>
                  </a:cubicBezTo>
                </a:path>
                <a:path w="21598" h="14638" stroke="0" extrusionOk="0">
                  <a:moveTo>
                    <a:pt x="21597" y="312"/>
                  </a:moveTo>
                  <a:cubicBezTo>
                    <a:pt x="21520" y="5628"/>
                    <a:pt x="19486" y="10728"/>
                    <a:pt x="15883" y="1463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1" name="Line 18"/>
            <p:cNvSpPr>
              <a:spLocks noChangeShapeType="1"/>
            </p:cNvSpPr>
            <p:nvPr/>
          </p:nvSpPr>
          <p:spPr bwMode="auto">
            <a:xfrm>
              <a:off x="2165351" y="4184651"/>
              <a:ext cx="9826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2" name="Line 29"/>
            <p:cNvSpPr>
              <a:spLocks noChangeShapeType="1"/>
            </p:cNvSpPr>
            <p:nvPr/>
          </p:nvSpPr>
          <p:spPr bwMode="auto">
            <a:xfrm>
              <a:off x="2165351" y="4184651"/>
              <a:ext cx="839788" cy="801688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aphicFrame>
          <p:nvGraphicFramePr>
            <p:cNvPr id="73" name="Object 61"/>
            <p:cNvGraphicFramePr>
              <a:graphicFrameLocks noChangeAspect="1"/>
            </p:cNvGraphicFramePr>
            <p:nvPr/>
          </p:nvGraphicFramePr>
          <p:xfrm>
            <a:off x="2327284" y="4167193"/>
            <a:ext cx="176768" cy="2199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41200" imgH="304560" progId="Equation.DSMT4">
                    <p:embed/>
                  </p:oleObj>
                </mc:Choice>
                <mc:Fallback>
                  <p:oleObj name="Equation" r:id="rId11" imgW="241200" imgH="304560" progId="Equation.DSMT4">
                    <p:embed/>
                    <p:pic>
                      <p:nvPicPr>
                        <p:cNvPr id="73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7284" y="4167193"/>
                          <a:ext cx="176768" cy="2199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9" name="Grupa 68"/>
          <p:cNvGrpSpPr/>
          <p:nvPr/>
        </p:nvGrpSpPr>
        <p:grpSpPr>
          <a:xfrm>
            <a:off x="984251" y="2297112"/>
            <a:ext cx="1228725" cy="925514"/>
            <a:chOff x="755651" y="3335337"/>
            <a:chExt cx="1228725" cy="925514"/>
          </a:xfrm>
        </p:grpSpPr>
        <p:sp>
          <p:nvSpPr>
            <p:cNvPr id="65" name="Arc 11"/>
            <p:cNvSpPr>
              <a:spLocks/>
            </p:cNvSpPr>
            <p:nvPr/>
          </p:nvSpPr>
          <p:spPr bwMode="auto">
            <a:xfrm>
              <a:off x="1000123" y="3335337"/>
              <a:ext cx="409575" cy="403224"/>
            </a:xfrm>
            <a:custGeom>
              <a:avLst/>
              <a:gdLst>
                <a:gd name="G0" fmla="+- 7984 0 0"/>
                <a:gd name="G1" fmla="+- 0 0 0"/>
                <a:gd name="G2" fmla="+- 21600 0 0"/>
                <a:gd name="T0" fmla="*/ 23886 w 23886"/>
                <a:gd name="T1" fmla="*/ 14618 h 21600"/>
                <a:gd name="T2" fmla="*/ 0 w 23886"/>
                <a:gd name="T3" fmla="*/ 20070 h 21600"/>
                <a:gd name="T4" fmla="*/ 7984 w 23886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886" h="21600" fill="none" extrusionOk="0">
                  <a:moveTo>
                    <a:pt x="23886" y="14618"/>
                  </a:moveTo>
                  <a:cubicBezTo>
                    <a:pt x="19795" y="19067"/>
                    <a:pt x="14028" y="21599"/>
                    <a:pt x="7984" y="21600"/>
                  </a:cubicBezTo>
                  <a:cubicBezTo>
                    <a:pt x="5249" y="21600"/>
                    <a:pt x="2540" y="21080"/>
                    <a:pt x="-1" y="20070"/>
                  </a:cubicBezTo>
                </a:path>
                <a:path w="23886" h="21600" stroke="0" extrusionOk="0">
                  <a:moveTo>
                    <a:pt x="23886" y="14618"/>
                  </a:moveTo>
                  <a:cubicBezTo>
                    <a:pt x="19795" y="19067"/>
                    <a:pt x="14028" y="21599"/>
                    <a:pt x="7984" y="21600"/>
                  </a:cubicBezTo>
                  <a:cubicBezTo>
                    <a:pt x="5249" y="21600"/>
                    <a:pt x="2540" y="21080"/>
                    <a:pt x="-1" y="20070"/>
                  </a:cubicBezTo>
                  <a:lnTo>
                    <a:pt x="7984" y="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>
              <a:off x="1146176" y="3352801"/>
              <a:ext cx="838200" cy="803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7" name="Line 28"/>
            <p:cNvSpPr>
              <a:spLocks noChangeShapeType="1"/>
            </p:cNvSpPr>
            <p:nvPr/>
          </p:nvSpPr>
          <p:spPr bwMode="auto">
            <a:xfrm flipH="1">
              <a:off x="755651" y="3352801"/>
              <a:ext cx="390525" cy="908050"/>
            </a:xfrm>
            <a:prstGeom prst="line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graphicFrame>
          <p:nvGraphicFramePr>
            <p:cNvPr id="68" name="Object 60"/>
            <p:cNvGraphicFramePr>
              <a:graphicFrameLocks noChangeAspect="1"/>
            </p:cNvGraphicFramePr>
            <p:nvPr/>
          </p:nvGraphicFramePr>
          <p:xfrm>
            <a:off x="1108075" y="3448050"/>
            <a:ext cx="182563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15640" imgH="304560" progId="Equation.DSMT4">
                    <p:embed/>
                  </p:oleObj>
                </mc:Choice>
                <mc:Fallback>
                  <p:oleObj name="Equation" r:id="rId13" imgW="215640" imgH="304560" progId="Equation.DSMT4">
                    <p:embed/>
                    <p:pic>
                      <p:nvPicPr>
                        <p:cNvPr id="68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8075" y="3448050"/>
                          <a:ext cx="182563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0" name="Arc 6"/>
          <p:cNvSpPr>
            <a:spLocks/>
          </p:cNvSpPr>
          <p:nvPr/>
        </p:nvSpPr>
        <p:spPr bwMode="auto">
          <a:xfrm>
            <a:off x="2195512" y="3105943"/>
            <a:ext cx="396000" cy="2520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98 w 21598"/>
              <a:gd name="T1" fmla="*/ 313 h 14638"/>
              <a:gd name="T2" fmla="*/ 15884 w 21598"/>
              <a:gd name="T3" fmla="*/ 14638 h 14638"/>
              <a:gd name="T4" fmla="*/ 0 w 21598"/>
              <a:gd name="T5" fmla="*/ 0 h 14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14638" fill="none" extrusionOk="0">
                <a:moveTo>
                  <a:pt x="21597" y="312"/>
                </a:moveTo>
                <a:cubicBezTo>
                  <a:pt x="21520" y="5628"/>
                  <a:pt x="19486" y="10728"/>
                  <a:pt x="15883" y="14637"/>
                </a:cubicBezTo>
              </a:path>
              <a:path w="21598" h="14638" stroke="0" extrusionOk="0">
                <a:moveTo>
                  <a:pt x="21597" y="312"/>
                </a:moveTo>
                <a:cubicBezTo>
                  <a:pt x="21520" y="5628"/>
                  <a:pt x="19486" y="10728"/>
                  <a:pt x="15883" y="14637"/>
                </a:cubicBez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1" name="Arc 7"/>
          <p:cNvSpPr>
            <a:spLocks/>
          </p:cNvSpPr>
          <p:nvPr/>
        </p:nvSpPr>
        <p:spPr bwMode="auto">
          <a:xfrm>
            <a:off x="1352550" y="1403351"/>
            <a:ext cx="412751" cy="344487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13614 w 21598"/>
              <a:gd name="T1" fmla="*/ 20070 h 20070"/>
              <a:gd name="T2" fmla="*/ 0 w 21598"/>
              <a:gd name="T3" fmla="*/ 322 h 20070"/>
              <a:gd name="T4" fmla="*/ 21598 w 21598"/>
              <a:gd name="T5" fmla="*/ 0 h 20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0070" fill="none" extrusionOk="0">
                <a:moveTo>
                  <a:pt x="13613" y="20070"/>
                </a:moveTo>
                <a:cubicBezTo>
                  <a:pt x="5502" y="16843"/>
                  <a:pt x="130" y="9050"/>
                  <a:pt x="0" y="321"/>
                </a:cubicBezTo>
              </a:path>
              <a:path w="21598" h="20070" stroke="0" extrusionOk="0">
                <a:moveTo>
                  <a:pt x="13613" y="20070"/>
                </a:moveTo>
                <a:cubicBezTo>
                  <a:pt x="5502" y="16843"/>
                  <a:pt x="130" y="9050"/>
                  <a:pt x="0" y="321"/>
                </a:cubicBezTo>
                <a:lnTo>
                  <a:pt x="21598" y="0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2" name="Arc 8"/>
          <p:cNvSpPr>
            <a:spLocks/>
          </p:cNvSpPr>
          <p:nvPr/>
        </p:nvSpPr>
        <p:spPr bwMode="auto">
          <a:xfrm>
            <a:off x="2781300" y="1109663"/>
            <a:ext cx="423863" cy="298450"/>
          </a:xfrm>
          <a:custGeom>
            <a:avLst/>
            <a:gdLst>
              <a:gd name="G0" fmla="+- 21600 0 0"/>
              <a:gd name="G1" fmla="+- 15940 0 0"/>
              <a:gd name="G2" fmla="+- 21600 0 0"/>
              <a:gd name="T0" fmla="*/ 2 w 21600"/>
              <a:gd name="T1" fmla="*/ 16262 h 16262"/>
              <a:gd name="T2" fmla="*/ 7024 w 21600"/>
              <a:gd name="T3" fmla="*/ 0 h 16262"/>
              <a:gd name="T4" fmla="*/ 21600 w 21600"/>
              <a:gd name="T5" fmla="*/ 15940 h 16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6262" fill="none" extrusionOk="0">
                <a:moveTo>
                  <a:pt x="2" y="16261"/>
                </a:moveTo>
                <a:cubicBezTo>
                  <a:pt x="0" y="16154"/>
                  <a:pt x="0" y="16047"/>
                  <a:pt x="0" y="15940"/>
                </a:cubicBezTo>
                <a:cubicBezTo>
                  <a:pt x="-1" y="9876"/>
                  <a:pt x="2548" y="4091"/>
                  <a:pt x="7023" y="-1"/>
                </a:cubicBezTo>
              </a:path>
              <a:path w="21600" h="16262" stroke="0" extrusionOk="0">
                <a:moveTo>
                  <a:pt x="2" y="16261"/>
                </a:moveTo>
                <a:cubicBezTo>
                  <a:pt x="0" y="16154"/>
                  <a:pt x="0" y="16047"/>
                  <a:pt x="0" y="15940"/>
                </a:cubicBezTo>
                <a:cubicBezTo>
                  <a:pt x="-1" y="9876"/>
                  <a:pt x="2548" y="4091"/>
                  <a:pt x="7023" y="-1"/>
                </a:cubicBezTo>
                <a:lnTo>
                  <a:pt x="21600" y="15940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3" name="Arc 9"/>
          <p:cNvSpPr>
            <a:spLocks/>
          </p:cNvSpPr>
          <p:nvPr/>
        </p:nvSpPr>
        <p:spPr bwMode="auto">
          <a:xfrm>
            <a:off x="3676651" y="1804991"/>
            <a:ext cx="450850" cy="376238"/>
          </a:xfrm>
          <a:custGeom>
            <a:avLst/>
            <a:gdLst>
              <a:gd name="G0" fmla="+- 14669 0 0"/>
              <a:gd name="G1" fmla="+- 21600 0 0"/>
              <a:gd name="G2" fmla="+- 21600 0 0"/>
              <a:gd name="T0" fmla="*/ 0 w 28278"/>
              <a:gd name="T1" fmla="*/ 5745 h 21600"/>
              <a:gd name="T2" fmla="*/ 28278 w 28278"/>
              <a:gd name="T3" fmla="*/ 4826 h 21600"/>
              <a:gd name="T4" fmla="*/ 14669 w 2827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278" h="21600" fill="none" extrusionOk="0">
                <a:moveTo>
                  <a:pt x="0" y="5745"/>
                </a:moveTo>
                <a:cubicBezTo>
                  <a:pt x="3992" y="2051"/>
                  <a:pt x="9230" y="-1"/>
                  <a:pt x="14669" y="0"/>
                </a:cubicBezTo>
                <a:cubicBezTo>
                  <a:pt x="19624" y="0"/>
                  <a:pt x="24429" y="1704"/>
                  <a:pt x="28277" y="4826"/>
                </a:cubicBezTo>
              </a:path>
              <a:path w="28278" h="21600" stroke="0" extrusionOk="0">
                <a:moveTo>
                  <a:pt x="0" y="5745"/>
                </a:moveTo>
                <a:cubicBezTo>
                  <a:pt x="3992" y="2051"/>
                  <a:pt x="9230" y="-1"/>
                  <a:pt x="14669" y="0"/>
                </a:cubicBezTo>
                <a:cubicBezTo>
                  <a:pt x="19624" y="0"/>
                  <a:pt x="24429" y="1704"/>
                  <a:pt x="28277" y="4826"/>
                </a:cubicBezTo>
                <a:lnTo>
                  <a:pt x="14669" y="21600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4" name="Arc 10"/>
          <p:cNvSpPr>
            <a:spLocks/>
          </p:cNvSpPr>
          <p:nvPr/>
        </p:nvSpPr>
        <p:spPr bwMode="auto">
          <a:xfrm>
            <a:off x="3195638" y="2828925"/>
            <a:ext cx="381000" cy="288926"/>
          </a:xfrm>
          <a:custGeom>
            <a:avLst/>
            <a:gdLst>
              <a:gd name="G0" fmla="+- 0 0 0"/>
              <a:gd name="G1" fmla="+- 16799 0 0"/>
              <a:gd name="G2" fmla="+- 21600 0 0"/>
              <a:gd name="T0" fmla="*/ 13578 w 21600"/>
              <a:gd name="T1" fmla="*/ 0 h 17111"/>
              <a:gd name="T2" fmla="*/ 21598 w 21600"/>
              <a:gd name="T3" fmla="*/ 17111 h 17111"/>
              <a:gd name="T4" fmla="*/ 0 w 21600"/>
              <a:gd name="T5" fmla="*/ 16799 h 17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111" fill="none" extrusionOk="0">
                <a:moveTo>
                  <a:pt x="13577" y="0"/>
                </a:moveTo>
                <a:cubicBezTo>
                  <a:pt x="18651" y="4101"/>
                  <a:pt x="21600" y="10275"/>
                  <a:pt x="21600" y="16799"/>
                </a:cubicBezTo>
                <a:cubicBezTo>
                  <a:pt x="21600" y="16903"/>
                  <a:pt x="21599" y="17007"/>
                  <a:pt x="21597" y="17110"/>
                </a:cubicBezTo>
              </a:path>
              <a:path w="21600" h="17111" stroke="0" extrusionOk="0">
                <a:moveTo>
                  <a:pt x="13577" y="0"/>
                </a:moveTo>
                <a:cubicBezTo>
                  <a:pt x="18651" y="4101"/>
                  <a:pt x="21600" y="10275"/>
                  <a:pt x="21600" y="16799"/>
                </a:cubicBezTo>
                <a:cubicBezTo>
                  <a:pt x="21600" y="16903"/>
                  <a:pt x="21599" y="17007"/>
                  <a:pt x="21597" y="17110"/>
                </a:cubicBezTo>
                <a:lnTo>
                  <a:pt x="0" y="16799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5" name="Arc 11"/>
          <p:cNvSpPr>
            <a:spLocks/>
          </p:cNvSpPr>
          <p:nvPr/>
        </p:nvSpPr>
        <p:spPr bwMode="auto">
          <a:xfrm>
            <a:off x="1233485" y="2297112"/>
            <a:ext cx="409575" cy="403224"/>
          </a:xfrm>
          <a:custGeom>
            <a:avLst/>
            <a:gdLst>
              <a:gd name="G0" fmla="+- 7984 0 0"/>
              <a:gd name="G1" fmla="+- 0 0 0"/>
              <a:gd name="G2" fmla="+- 21600 0 0"/>
              <a:gd name="T0" fmla="*/ 23886 w 23886"/>
              <a:gd name="T1" fmla="*/ 14618 h 21600"/>
              <a:gd name="T2" fmla="*/ 0 w 23886"/>
              <a:gd name="T3" fmla="*/ 20070 h 21600"/>
              <a:gd name="T4" fmla="*/ 7984 w 23886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886" h="21600" fill="none" extrusionOk="0">
                <a:moveTo>
                  <a:pt x="23886" y="14618"/>
                </a:moveTo>
                <a:cubicBezTo>
                  <a:pt x="19795" y="19067"/>
                  <a:pt x="14028" y="21599"/>
                  <a:pt x="7984" y="21600"/>
                </a:cubicBezTo>
                <a:cubicBezTo>
                  <a:pt x="5249" y="21600"/>
                  <a:pt x="2540" y="21080"/>
                  <a:pt x="-1" y="20070"/>
                </a:cubicBezTo>
              </a:path>
              <a:path w="23886" h="21600" stroke="0" extrusionOk="0">
                <a:moveTo>
                  <a:pt x="23886" y="14618"/>
                </a:moveTo>
                <a:cubicBezTo>
                  <a:pt x="19795" y="19067"/>
                  <a:pt x="14028" y="21599"/>
                  <a:pt x="7984" y="21600"/>
                </a:cubicBezTo>
                <a:cubicBezTo>
                  <a:pt x="5249" y="21600"/>
                  <a:pt x="2540" y="21080"/>
                  <a:pt x="-1" y="20070"/>
                </a:cubicBezTo>
                <a:lnTo>
                  <a:pt x="7984" y="0"/>
                </a:lnTo>
                <a:close/>
              </a:path>
            </a:pathLst>
          </a:custGeom>
          <a:noFill/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>
            <a:off x="2876550" y="2792413"/>
            <a:ext cx="519113" cy="3254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 w 35178"/>
              <a:gd name="T1" fmla="*/ 21922 h 21922"/>
              <a:gd name="T2" fmla="*/ 35178 w 35178"/>
              <a:gd name="T3" fmla="*/ 4801 h 21922"/>
              <a:gd name="T4" fmla="*/ 21600 w 35178"/>
              <a:gd name="T5" fmla="*/ 21600 h 2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178" h="21922" fill="none" extrusionOk="0">
                <a:moveTo>
                  <a:pt x="2" y="21921"/>
                </a:moveTo>
                <a:cubicBezTo>
                  <a:pt x="0" y="21814"/>
                  <a:pt x="0" y="2170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6541" y="-1"/>
                  <a:pt x="31334" y="1694"/>
                  <a:pt x="35177" y="4801"/>
                </a:cubicBezTo>
              </a:path>
              <a:path w="35178" h="21922" stroke="0" extrusionOk="0">
                <a:moveTo>
                  <a:pt x="2" y="21921"/>
                </a:moveTo>
                <a:cubicBezTo>
                  <a:pt x="0" y="21814"/>
                  <a:pt x="0" y="2170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6541" y="-1"/>
                  <a:pt x="31334" y="1694"/>
                  <a:pt x="35177" y="4801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>
            <a:off x="1374775" y="2019301"/>
            <a:ext cx="319088" cy="509588"/>
          </a:xfrm>
          <a:custGeom>
            <a:avLst/>
            <a:gdLst>
              <a:gd name="G0" fmla="+- 0 0 0"/>
              <a:gd name="G1" fmla="+- 19761 0 0"/>
              <a:gd name="G2" fmla="+- 21600 0 0"/>
              <a:gd name="T0" fmla="*/ 8721 w 21600"/>
              <a:gd name="T1" fmla="*/ 0 h 34379"/>
              <a:gd name="T2" fmla="*/ 15902 w 21600"/>
              <a:gd name="T3" fmla="*/ 34379 h 34379"/>
              <a:gd name="T4" fmla="*/ 0 w 21600"/>
              <a:gd name="T5" fmla="*/ 19761 h 34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379" fill="none" extrusionOk="0">
                <a:moveTo>
                  <a:pt x="8721" y="-1"/>
                </a:moveTo>
                <a:cubicBezTo>
                  <a:pt x="16549" y="3454"/>
                  <a:pt x="21600" y="11204"/>
                  <a:pt x="21600" y="19761"/>
                </a:cubicBezTo>
                <a:cubicBezTo>
                  <a:pt x="21600" y="25175"/>
                  <a:pt x="19566" y="30392"/>
                  <a:pt x="15902" y="34379"/>
                </a:cubicBezTo>
              </a:path>
              <a:path w="21600" h="34379" stroke="0" extrusionOk="0">
                <a:moveTo>
                  <a:pt x="8721" y="-1"/>
                </a:moveTo>
                <a:cubicBezTo>
                  <a:pt x="16549" y="3454"/>
                  <a:pt x="21600" y="11204"/>
                  <a:pt x="21600" y="19761"/>
                </a:cubicBezTo>
                <a:cubicBezTo>
                  <a:pt x="21600" y="25175"/>
                  <a:pt x="19566" y="30392"/>
                  <a:pt x="15902" y="34379"/>
                </a:cubicBezTo>
                <a:lnTo>
                  <a:pt x="0" y="19761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8" name="Arc 14"/>
          <p:cNvSpPr>
            <a:spLocks/>
          </p:cNvSpPr>
          <p:nvPr/>
        </p:nvSpPr>
        <p:spPr bwMode="auto">
          <a:xfrm>
            <a:off x="2886075" y="1403351"/>
            <a:ext cx="534988" cy="320675"/>
          </a:xfrm>
          <a:custGeom>
            <a:avLst/>
            <a:gdLst>
              <a:gd name="G0" fmla="+- 21598 0 0"/>
              <a:gd name="G1" fmla="+- 0 0 0"/>
              <a:gd name="G2" fmla="+- 21600 0 0"/>
              <a:gd name="T0" fmla="*/ 36256 w 36256"/>
              <a:gd name="T1" fmla="*/ 15866 h 21600"/>
              <a:gd name="T2" fmla="*/ 0 w 36256"/>
              <a:gd name="T3" fmla="*/ 322 h 21600"/>
              <a:gd name="T4" fmla="*/ 21598 w 36256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56" h="21600" fill="none" extrusionOk="0">
                <a:moveTo>
                  <a:pt x="36255" y="15865"/>
                </a:moveTo>
                <a:cubicBezTo>
                  <a:pt x="32264" y="19552"/>
                  <a:pt x="27031" y="21599"/>
                  <a:pt x="21598" y="21600"/>
                </a:cubicBezTo>
                <a:cubicBezTo>
                  <a:pt x="9794" y="21600"/>
                  <a:pt x="176" y="12124"/>
                  <a:pt x="0" y="321"/>
                </a:cubicBezTo>
              </a:path>
              <a:path w="36256" h="21600" stroke="0" extrusionOk="0">
                <a:moveTo>
                  <a:pt x="36255" y="15865"/>
                </a:moveTo>
                <a:cubicBezTo>
                  <a:pt x="32264" y="19552"/>
                  <a:pt x="27031" y="21599"/>
                  <a:pt x="21598" y="21600"/>
                </a:cubicBezTo>
                <a:cubicBezTo>
                  <a:pt x="9794" y="21600"/>
                  <a:pt x="176" y="12124"/>
                  <a:pt x="0" y="321"/>
                </a:cubicBezTo>
                <a:lnTo>
                  <a:pt x="21598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9" name="Arc 15"/>
          <p:cNvSpPr>
            <a:spLocks/>
          </p:cNvSpPr>
          <p:nvPr/>
        </p:nvSpPr>
        <p:spPr bwMode="auto">
          <a:xfrm>
            <a:off x="3600450" y="1922463"/>
            <a:ext cx="320675" cy="490538"/>
          </a:xfrm>
          <a:custGeom>
            <a:avLst/>
            <a:gdLst>
              <a:gd name="G0" fmla="+- 21600 0 0"/>
              <a:gd name="G1" fmla="+- 15855 0 0"/>
              <a:gd name="G2" fmla="+- 21600 0 0"/>
              <a:gd name="T0" fmla="*/ 8623 w 21600"/>
              <a:gd name="T1" fmla="*/ 33122 h 33122"/>
              <a:gd name="T2" fmla="*/ 6931 w 21600"/>
              <a:gd name="T3" fmla="*/ 0 h 33122"/>
              <a:gd name="T4" fmla="*/ 21600 w 21600"/>
              <a:gd name="T5" fmla="*/ 15855 h 33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122" fill="none" extrusionOk="0">
                <a:moveTo>
                  <a:pt x="8622" y="33122"/>
                </a:moveTo>
                <a:cubicBezTo>
                  <a:pt x="3193" y="29042"/>
                  <a:pt x="0" y="22646"/>
                  <a:pt x="0" y="15855"/>
                </a:cubicBezTo>
                <a:cubicBezTo>
                  <a:pt x="-1" y="9835"/>
                  <a:pt x="2512" y="4088"/>
                  <a:pt x="6931" y="0"/>
                </a:cubicBezTo>
              </a:path>
              <a:path w="21600" h="33122" stroke="0" extrusionOk="0">
                <a:moveTo>
                  <a:pt x="8622" y="33122"/>
                </a:moveTo>
                <a:cubicBezTo>
                  <a:pt x="3193" y="29042"/>
                  <a:pt x="0" y="22646"/>
                  <a:pt x="0" y="15855"/>
                </a:cubicBezTo>
                <a:cubicBezTo>
                  <a:pt x="-1" y="9835"/>
                  <a:pt x="2512" y="4088"/>
                  <a:pt x="6931" y="0"/>
                </a:cubicBezTo>
                <a:lnTo>
                  <a:pt x="21600" y="15855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>
            <a:off x="1979613" y="2792413"/>
            <a:ext cx="555625" cy="323850"/>
          </a:xfrm>
          <a:custGeom>
            <a:avLst/>
            <a:gdLst>
              <a:gd name="G0" fmla="+- 15905 0 0"/>
              <a:gd name="G1" fmla="+- 21600 0 0"/>
              <a:gd name="G2" fmla="+- 21600 0 0"/>
              <a:gd name="T0" fmla="*/ 0 w 37505"/>
              <a:gd name="T1" fmla="*/ 6985 h 21913"/>
              <a:gd name="T2" fmla="*/ 37503 w 37505"/>
              <a:gd name="T3" fmla="*/ 21913 h 21913"/>
              <a:gd name="T4" fmla="*/ 15905 w 37505"/>
              <a:gd name="T5" fmla="*/ 21600 h 21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505" h="21913" fill="none" extrusionOk="0">
                <a:moveTo>
                  <a:pt x="0" y="6985"/>
                </a:moveTo>
                <a:cubicBezTo>
                  <a:pt x="4090" y="2533"/>
                  <a:pt x="9859" y="-1"/>
                  <a:pt x="15905" y="0"/>
                </a:cubicBezTo>
                <a:cubicBezTo>
                  <a:pt x="27834" y="0"/>
                  <a:pt x="37505" y="9670"/>
                  <a:pt x="37505" y="21600"/>
                </a:cubicBezTo>
                <a:cubicBezTo>
                  <a:pt x="37505" y="21704"/>
                  <a:pt x="37504" y="21808"/>
                  <a:pt x="37502" y="21912"/>
                </a:cubicBezTo>
              </a:path>
              <a:path w="37505" h="21913" stroke="0" extrusionOk="0">
                <a:moveTo>
                  <a:pt x="0" y="6985"/>
                </a:moveTo>
                <a:cubicBezTo>
                  <a:pt x="4090" y="2533"/>
                  <a:pt x="9859" y="-1"/>
                  <a:pt x="15905" y="0"/>
                </a:cubicBezTo>
                <a:cubicBezTo>
                  <a:pt x="27834" y="0"/>
                  <a:pt x="37505" y="9670"/>
                  <a:pt x="37505" y="21600"/>
                </a:cubicBezTo>
                <a:cubicBezTo>
                  <a:pt x="37505" y="21704"/>
                  <a:pt x="37504" y="21808"/>
                  <a:pt x="37502" y="21912"/>
                </a:cubicBezTo>
                <a:lnTo>
                  <a:pt x="15905" y="2160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1" name="Arc 17"/>
          <p:cNvSpPr>
            <a:spLocks/>
          </p:cNvSpPr>
          <p:nvPr/>
        </p:nvSpPr>
        <p:spPr bwMode="auto">
          <a:xfrm>
            <a:off x="1647825" y="1403351"/>
            <a:ext cx="436563" cy="320675"/>
          </a:xfrm>
          <a:custGeom>
            <a:avLst/>
            <a:gdLst>
              <a:gd name="G0" fmla="+- 7984 0 0"/>
              <a:gd name="G1" fmla="+- 0 0 0"/>
              <a:gd name="G2" fmla="+- 21600 0 0"/>
              <a:gd name="T0" fmla="*/ 29582 w 29582"/>
              <a:gd name="T1" fmla="*/ 312 h 21600"/>
              <a:gd name="T2" fmla="*/ 0 w 29582"/>
              <a:gd name="T3" fmla="*/ 20070 h 21600"/>
              <a:gd name="T4" fmla="*/ 7984 w 29582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582" h="21600" fill="none" extrusionOk="0">
                <a:moveTo>
                  <a:pt x="29581" y="311"/>
                </a:moveTo>
                <a:cubicBezTo>
                  <a:pt x="29411" y="12118"/>
                  <a:pt x="19791" y="21599"/>
                  <a:pt x="7984" y="21600"/>
                </a:cubicBezTo>
                <a:cubicBezTo>
                  <a:pt x="5249" y="21600"/>
                  <a:pt x="2540" y="21080"/>
                  <a:pt x="-1" y="20070"/>
                </a:cubicBezTo>
              </a:path>
              <a:path w="29582" h="21600" stroke="0" extrusionOk="0">
                <a:moveTo>
                  <a:pt x="29581" y="311"/>
                </a:moveTo>
                <a:cubicBezTo>
                  <a:pt x="29411" y="12118"/>
                  <a:pt x="19791" y="21599"/>
                  <a:pt x="7984" y="21600"/>
                </a:cubicBezTo>
                <a:cubicBezTo>
                  <a:pt x="5249" y="21600"/>
                  <a:pt x="2540" y="21080"/>
                  <a:pt x="-1" y="20070"/>
                </a:cubicBezTo>
                <a:lnTo>
                  <a:pt x="7984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2217738" y="3117851"/>
            <a:ext cx="982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flipH="1">
            <a:off x="3200400" y="2162176"/>
            <a:ext cx="725488" cy="955675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3209925" y="1408113"/>
            <a:ext cx="715963" cy="754063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1770063" y="1408113"/>
            <a:ext cx="14398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H="1">
            <a:off x="1379538" y="1408113"/>
            <a:ext cx="390525" cy="906463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1379538" y="2314576"/>
            <a:ext cx="838200" cy="803275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3200400" y="3117851"/>
            <a:ext cx="982663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 flipH="1">
            <a:off x="3925888" y="1206501"/>
            <a:ext cx="723900" cy="955675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>
            <a:off x="2495550" y="652463"/>
            <a:ext cx="714375" cy="75565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330200" y="1408113"/>
            <a:ext cx="1439863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 flipH="1">
            <a:off x="989013" y="2314576"/>
            <a:ext cx="390525" cy="90805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2217738" y="3117851"/>
            <a:ext cx="839788" cy="801688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pSp>
        <p:nvGrpSpPr>
          <p:cNvPr id="1057" name="Group 33"/>
          <p:cNvGrpSpPr>
            <a:grpSpLocks/>
          </p:cNvGrpSpPr>
          <p:nvPr/>
        </p:nvGrpSpPr>
        <p:grpSpPr bwMode="auto">
          <a:xfrm>
            <a:off x="1084263" y="2133601"/>
            <a:ext cx="314325" cy="330200"/>
            <a:chOff x="683" y="1344"/>
            <a:chExt cx="198" cy="208"/>
          </a:xfrm>
        </p:grpSpPr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857" y="1446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i="1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683" y="1344"/>
              <a:ext cx="9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773" y="1416"/>
              <a:ext cx="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1646241" y="1063626"/>
            <a:ext cx="242888" cy="363538"/>
            <a:chOff x="1037" y="670"/>
            <a:chExt cx="153" cy="229"/>
          </a:xfrm>
        </p:grpSpPr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1103" y="875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i="1"/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1037" y="670"/>
              <a:ext cx="9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1127" y="742"/>
              <a:ext cx="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5" name="Group 41"/>
          <p:cNvGrpSpPr>
            <a:grpSpLocks/>
          </p:cNvGrpSpPr>
          <p:nvPr/>
        </p:nvGrpSpPr>
        <p:grpSpPr bwMode="auto">
          <a:xfrm>
            <a:off x="3190881" y="1130301"/>
            <a:ext cx="252413" cy="330200"/>
            <a:chOff x="2010" y="712"/>
            <a:chExt cx="159" cy="208"/>
          </a:xfrm>
        </p:grpSpPr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2010" y="875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i="1"/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2016" y="712"/>
              <a:ext cx="9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2106" y="784"/>
              <a:ext cx="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3906846" y="2143126"/>
            <a:ext cx="242888" cy="396875"/>
            <a:chOff x="2461" y="1350"/>
            <a:chExt cx="153" cy="250"/>
          </a:xfrm>
        </p:grpSpPr>
        <p:sp>
          <p:nvSpPr>
            <p:cNvPr id="1066" name="Oval 42"/>
            <p:cNvSpPr>
              <a:spLocks noChangeArrowheads="1"/>
            </p:cNvSpPr>
            <p:nvPr/>
          </p:nvSpPr>
          <p:spPr bwMode="auto">
            <a:xfrm>
              <a:off x="2461" y="1350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i="1"/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2461" y="1392"/>
              <a:ext cx="9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2551" y="1464"/>
              <a:ext cx="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3133731" y="3098801"/>
            <a:ext cx="242888" cy="396875"/>
            <a:chOff x="1974" y="1952"/>
            <a:chExt cx="153" cy="250"/>
          </a:xfrm>
        </p:grpSpPr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2004" y="1952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i="1"/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1974" y="1994"/>
              <a:ext cx="9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2064" y="2066"/>
              <a:ext cx="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4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</a:t>
              </a:r>
              <a:endParaRPr kumimoji="0" lang="sr-Latn-C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77" name="Group 53"/>
          <p:cNvGrpSpPr>
            <a:grpSpLocks/>
          </p:cNvGrpSpPr>
          <p:nvPr/>
        </p:nvGrpSpPr>
        <p:grpSpPr bwMode="auto">
          <a:xfrm>
            <a:off x="2065342" y="3098801"/>
            <a:ext cx="242888" cy="339725"/>
            <a:chOff x="1301" y="1952"/>
            <a:chExt cx="153" cy="214"/>
          </a:xfrm>
        </p:grpSpPr>
        <p:sp>
          <p:nvSpPr>
            <p:cNvPr id="1074" name="Oval 50"/>
            <p:cNvSpPr>
              <a:spLocks noChangeArrowheads="1"/>
            </p:cNvSpPr>
            <p:nvPr/>
          </p:nvSpPr>
          <p:spPr bwMode="auto">
            <a:xfrm>
              <a:off x="1385" y="1952"/>
              <a:ext cx="24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 i="1"/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1301" y="1958"/>
              <a:ext cx="9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</a:t>
              </a:r>
              <a:endParaRPr kumimoji="0" lang="sr-Latn-C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1391" y="2030"/>
              <a:ext cx="6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CS" sz="14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</a:t>
              </a:r>
              <a:endParaRPr kumimoji="0" lang="sr-Latn-C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1078" name="Object 54"/>
          <p:cNvGraphicFramePr>
            <a:graphicFrameLocks noChangeAspect="1"/>
          </p:cNvGraphicFramePr>
          <p:nvPr/>
        </p:nvGraphicFramePr>
        <p:xfrm>
          <a:off x="1450980" y="2173293"/>
          <a:ext cx="20478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41200" imgH="304560" progId="Equation.DSMT4">
                  <p:embed/>
                </p:oleObj>
              </mc:Choice>
              <mc:Fallback>
                <p:oleObj name="Equation" r:id="rId15" imgW="241200" imgH="304560" progId="Equation.DSMT4">
                  <p:embed/>
                  <p:pic>
                    <p:nvPicPr>
                      <p:cNvPr id="1078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80" y="2173293"/>
                        <a:ext cx="204788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9" name="Object 55"/>
          <p:cNvGraphicFramePr>
            <a:graphicFrameLocks noChangeAspect="1"/>
          </p:cNvGraphicFramePr>
          <p:nvPr/>
        </p:nvGraphicFramePr>
        <p:xfrm>
          <a:off x="2168525" y="2811462"/>
          <a:ext cx="22701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66400" imgH="304560" progId="Equation.DSMT4">
                  <p:embed/>
                </p:oleObj>
              </mc:Choice>
              <mc:Fallback>
                <p:oleObj name="Equation" r:id="rId17" imgW="266400" imgH="304560" progId="Equation.DSMT4">
                  <p:embed/>
                  <p:pic>
                    <p:nvPicPr>
                      <p:cNvPr id="1079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2811462"/>
                        <a:ext cx="22701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0" name="Object 56"/>
          <p:cNvGraphicFramePr>
            <a:graphicFrameLocks noChangeAspect="1"/>
          </p:cNvGraphicFramePr>
          <p:nvPr/>
        </p:nvGraphicFramePr>
        <p:xfrm>
          <a:off x="2994023" y="2828928"/>
          <a:ext cx="22701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66400" imgH="304560" progId="Equation.DSMT4">
                  <p:embed/>
                </p:oleObj>
              </mc:Choice>
              <mc:Fallback>
                <p:oleObj name="Equation" r:id="rId19" imgW="266400" imgH="304560" progId="Equation.DSMT4">
                  <p:embed/>
                  <p:pic>
                    <p:nvPicPr>
                      <p:cNvPr id="108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3" y="2828928"/>
                        <a:ext cx="22701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1" name="Object 57"/>
          <p:cNvGraphicFramePr>
            <a:graphicFrameLocks noChangeAspect="1"/>
          </p:cNvGraphicFramePr>
          <p:nvPr/>
        </p:nvGraphicFramePr>
        <p:xfrm>
          <a:off x="3630615" y="2019304"/>
          <a:ext cx="23812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79360" imgH="304560" progId="Equation.DSMT4">
                  <p:embed/>
                </p:oleObj>
              </mc:Choice>
              <mc:Fallback>
                <p:oleObj name="Equation" r:id="rId21" imgW="279360" imgH="304560" progId="Equation.DSMT4">
                  <p:embed/>
                  <p:pic>
                    <p:nvPicPr>
                      <p:cNvPr id="1081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5" y="2019304"/>
                        <a:ext cx="23812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2" name="Object 58"/>
          <p:cNvGraphicFramePr>
            <a:graphicFrameLocks noChangeAspect="1"/>
          </p:cNvGraphicFramePr>
          <p:nvPr/>
        </p:nvGraphicFramePr>
        <p:xfrm>
          <a:off x="3035304" y="1397002"/>
          <a:ext cx="2270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66400" imgH="304560" progId="Equation.DSMT4">
                  <p:embed/>
                </p:oleObj>
              </mc:Choice>
              <mc:Fallback>
                <p:oleObj name="Equation" r:id="rId23" imgW="266400" imgH="304560" progId="Equation.DSMT4">
                  <p:embed/>
                  <p:pic>
                    <p:nvPicPr>
                      <p:cNvPr id="1082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4" y="1397002"/>
                        <a:ext cx="227013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3" name="Object 59"/>
          <p:cNvGraphicFramePr>
            <a:graphicFrameLocks noChangeAspect="1"/>
          </p:cNvGraphicFramePr>
          <p:nvPr/>
        </p:nvGraphicFramePr>
        <p:xfrm>
          <a:off x="1760541" y="1404940"/>
          <a:ext cx="2270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66400" imgH="304560" progId="Equation.DSMT4">
                  <p:embed/>
                </p:oleObj>
              </mc:Choice>
              <mc:Fallback>
                <p:oleObj name="Equation" r:id="rId25" imgW="266400" imgH="304560" progId="Equation.DSMT4">
                  <p:embed/>
                  <p:pic>
                    <p:nvPicPr>
                      <p:cNvPr id="108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41" y="1404940"/>
                        <a:ext cx="2270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4" name="Object 60"/>
          <p:cNvGraphicFramePr>
            <a:graphicFrameLocks noChangeAspect="1"/>
          </p:cNvGraphicFramePr>
          <p:nvPr/>
        </p:nvGraphicFramePr>
        <p:xfrm>
          <a:off x="1341438" y="2409825"/>
          <a:ext cx="1825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15640" imgH="304560" progId="Equation.DSMT4">
                  <p:embed/>
                </p:oleObj>
              </mc:Choice>
              <mc:Fallback>
                <p:oleObj name="Equation" r:id="rId27" imgW="215640" imgH="304560" progId="Equation.DSMT4">
                  <p:embed/>
                  <p:pic>
                    <p:nvPicPr>
                      <p:cNvPr id="108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2409825"/>
                        <a:ext cx="182562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" name="Object 61" hidden="1"/>
          <p:cNvGraphicFramePr>
            <a:graphicFrameLocks noChangeAspect="1"/>
          </p:cNvGraphicFramePr>
          <p:nvPr/>
        </p:nvGraphicFramePr>
        <p:xfrm>
          <a:off x="2379671" y="3100393"/>
          <a:ext cx="176768" cy="21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41200" imgH="304560" progId="Equation.DSMT4">
                  <p:embed/>
                </p:oleObj>
              </mc:Choice>
              <mc:Fallback>
                <p:oleObj name="Equation" r:id="rId28" imgW="241200" imgH="304560" progId="Equation.DSMT4">
                  <p:embed/>
                  <p:pic>
                    <p:nvPicPr>
                      <p:cNvPr id="1085" name="Object 6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71" y="3100393"/>
                        <a:ext cx="176768" cy="2199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6" name="Object 62"/>
          <p:cNvGraphicFramePr>
            <a:graphicFrameLocks noChangeAspect="1"/>
          </p:cNvGraphicFramePr>
          <p:nvPr/>
        </p:nvGraphicFramePr>
        <p:xfrm>
          <a:off x="3362333" y="2894016"/>
          <a:ext cx="176769" cy="21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41200" imgH="304560" progId="Equation.DSMT4">
                  <p:embed/>
                </p:oleObj>
              </mc:Choice>
              <mc:Fallback>
                <p:oleObj name="Equation" r:id="rId29" imgW="241200" imgH="304560" progId="Equation.DSMT4">
                  <p:embed/>
                  <p:pic>
                    <p:nvPicPr>
                      <p:cNvPr id="108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33" y="2894016"/>
                        <a:ext cx="176769" cy="2199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7" name="Object 63"/>
          <p:cNvGraphicFramePr>
            <a:graphicFrameLocks noChangeAspect="1"/>
          </p:cNvGraphicFramePr>
          <p:nvPr/>
        </p:nvGraphicFramePr>
        <p:xfrm>
          <a:off x="3811588" y="1812925"/>
          <a:ext cx="204787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41200" imgH="304560" progId="Equation.DSMT4">
                  <p:embed/>
                </p:oleObj>
              </mc:Choice>
              <mc:Fallback>
                <p:oleObj name="Equation" r:id="rId30" imgW="241200" imgH="304560" progId="Equation.DSMT4">
                  <p:embed/>
                  <p:pic>
                    <p:nvPicPr>
                      <p:cNvPr id="1087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8" y="1812925"/>
                        <a:ext cx="204787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8" name="Object 64"/>
          <p:cNvGraphicFramePr>
            <a:graphicFrameLocks noChangeAspect="1"/>
          </p:cNvGraphicFramePr>
          <p:nvPr/>
        </p:nvGraphicFramePr>
        <p:xfrm>
          <a:off x="2838450" y="1157288"/>
          <a:ext cx="20637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41200" imgH="304560" progId="Equation.DSMT4">
                  <p:embed/>
                </p:oleObj>
              </mc:Choice>
              <mc:Fallback>
                <p:oleObj name="Equation" r:id="rId31" imgW="241200" imgH="304560" progId="Equation.DSMT4">
                  <p:embed/>
                  <p:pic>
                    <p:nvPicPr>
                      <p:cNvPr id="1088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1157288"/>
                        <a:ext cx="20637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9" name="Object 65"/>
          <p:cNvGraphicFramePr>
            <a:graphicFrameLocks noChangeAspect="1"/>
          </p:cNvGraphicFramePr>
          <p:nvPr/>
        </p:nvGraphicFramePr>
        <p:xfrm>
          <a:off x="1444630" y="1403348"/>
          <a:ext cx="206375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41200" imgH="304560" progId="Equation.DSMT4">
                  <p:embed/>
                </p:oleObj>
              </mc:Choice>
              <mc:Fallback>
                <p:oleObj name="Equation" r:id="rId32" imgW="241200" imgH="304560" progId="Equation.DSMT4">
                  <p:embed/>
                  <p:pic>
                    <p:nvPicPr>
                      <p:cNvPr id="1089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0" y="1403348"/>
                        <a:ext cx="206375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61"/>
          <p:cNvGraphicFramePr>
            <a:graphicFrameLocks noChangeAspect="1"/>
          </p:cNvGraphicFramePr>
          <p:nvPr/>
        </p:nvGraphicFramePr>
        <p:xfrm>
          <a:off x="2379673" y="3095629"/>
          <a:ext cx="176768" cy="21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41200" imgH="304560" progId="Equation.DSMT4">
                  <p:embed/>
                </p:oleObj>
              </mc:Choice>
              <mc:Fallback>
                <p:oleObj name="Equation" r:id="rId33" imgW="241200" imgH="304560" progId="Equation.DSMT4">
                  <p:embed/>
                  <p:pic>
                    <p:nvPicPr>
                      <p:cNvPr id="107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73" y="3095629"/>
                        <a:ext cx="176768" cy="2199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kstniOkvir 112"/>
          <p:cNvSpPr txBox="1"/>
          <p:nvPr/>
        </p:nvSpPr>
        <p:spPr>
          <a:xfrm>
            <a:off x="3057526" y="4619625"/>
            <a:ext cx="5560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/>
              <a:t>Zbroj veličina </a:t>
            </a:r>
            <a:r>
              <a:rPr lang="hr-HR" sz="2400" b="1" dirty="0">
                <a:solidFill>
                  <a:srgbClr val="FF0000"/>
                </a:solidFill>
              </a:rPr>
              <a:t>vanjskih</a:t>
            </a:r>
            <a:r>
              <a:rPr lang="hr-HR" sz="2400" dirty="0"/>
              <a:t> kutova šesterokuta je 360°.</a:t>
            </a:r>
          </a:p>
        </p:txBody>
      </p:sp>
      <p:sp>
        <p:nvSpPr>
          <p:cNvPr id="115" name="TekstniOkvir 114"/>
          <p:cNvSpPr txBox="1"/>
          <p:nvPr/>
        </p:nvSpPr>
        <p:spPr>
          <a:xfrm>
            <a:off x="182880" y="152400"/>
            <a:ext cx="156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Šesterokut</a:t>
            </a:r>
          </a:p>
        </p:txBody>
      </p:sp>
    </p:spTree>
    <p:extLst>
      <p:ext uri="{BB962C8B-B14F-4D97-AF65-F5344CB8AC3E}">
        <p14:creationId xmlns:p14="http://schemas.microsoft.com/office/powerpoint/2010/main" val="57721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5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9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-0.09323 0.21597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-0.19948 0.21598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27969 0.3544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0" y="1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0.2026 0.46389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0" y="2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-4.81481E-6 L -0.04427 0.46436 " pathEditMode="relative" rAng="0" ptsTypes="AA">
                                      <p:cBhvr>
                                        <p:cTn id="23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" y="2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 animBg="1"/>
      <p:bldP spid="1031" grpId="0" animBg="1"/>
      <p:bldP spid="1032" grpId="0" animBg="1"/>
      <p:bldP spid="1033" grpId="0" animBg="1"/>
      <p:bldP spid="1034" grpId="0" animBg="1"/>
      <p:bldP spid="1035" grpId="0" animBg="1"/>
      <p:bldP spid="1036" grpId="0" animBg="1"/>
      <p:bldP spid="1037" grpId="0" animBg="1"/>
      <p:bldP spid="1038" grpId="0" animBg="1"/>
      <p:bldP spid="1039" grpId="0" animBg="1"/>
      <p:bldP spid="1040" grpId="0" animBg="1"/>
      <p:bldP spid="1041" grpId="0" animBg="1"/>
      <p:bldP spid="1042" grpId="0" animBg="1"/>
      <p:bldP spid="1043" grpId="0" animBg="1"/>
      <p:bldP spid="1044" grpId="0" animBg="1"/>
      <p:bldP spid="1045" grpId="0" animBg="1"/>
      <p:bldP spid="1046" grpId="0" animBg="1"/>
      <p:bldP spid="1047" grpId="0" animBg="1"/>
      <p:bldP spid="1048" grpId="0" animBg="1"/>
      <p:bldP spid="1049" grpId="0" animBg="1"/>
      <p:bldP spid="1050" grpId="0" animBg="1"/>
      <p:bldP spid="1051" grpId="0" animBg="1"/>
      <p:bldP spid="1052" grpId="0" animBg="1"/>
      <p:bldP spid="1053" grpId="0" animBg="1"/>
      <p:bldP spid="1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aobljeni pravokutnik 46"/>
          <p:cNvSpPr/>
          <p:nvPr/>
        </p:nvSpPr>
        <p:spPr>
          <a:xfrm>
            <a:off x="1168400" y="6214255"/>
            <a:ext cx="7472221" cy="388937"/>
          </a:xfrm>
          <a:prstGeom prst="round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2400"/>
          </a:p>
        </p:txBody>
      </p:sp>
      <p:sp>
        <p:nvSpPr>
          <p:cNvPr id="49" name="Zaobljeni pravokutnik 48"/>
          <p:cNvSpPr/>
          <p:nvPr/>
        </p:nvSpPr>
        <p:spPr>
          <a:xfrm>
            <a:off x="4026694" y="1451619"/>
            <a:ext cx="3268662" cy="1047750"/>
          </a:xfrm>
          <a:prstGeom prst="round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1168400" y="1054744"/>
          <a:ext cx="1560000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20480" imgH="304560" progId="Equation.DSMT4">
                  <p:embed/>
                </p:oleObj>
              </mc:Choice>
              <mc:Fallback>
                <p:oleObj name="Equation" r:id="rId2" imgW="1320480" imgH="30456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054744"/>
                        <a:ext cx="1560000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162050" y="1523057"/>
          <a:ext cx="1500000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9720" imgH="304560" progId="Equation.DSMT4">
                  <p:embed/>
                </p:oleObj>
              </mc:Choice>
              <mc:Fallback>
                <p:oleObj name="Equation" r:id="rId4" imgW="1269720" imgH="304560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1523057"/>
                        <a:ext cx="1500000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190625" y="1991369"/>
          <a:ext cx="1515000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82680" imgH="304560" progId="Equation.DSMT4">
                  <p:embed/>
                </p:oleObj>
              </mc:Choice>
              <mc:Fallback>
                <p:oleObj name="Equation" r:id="rId6" imgW="1282680" imgH="304560" progId="Equation.DSMT4">
                  <p:embed/>
                  <p:pic>
                    <p:nvPicPr>
                      <p:cNvPr id="71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1991369"/>
                        <a:ext cx="1515000" cy="3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1190625" y="3006362"/>
          <a:ext cx="495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95000" imgH="228600" progId="Equation.DSMT4">
                  <p:embed/>
                </p:oleObj>
              </mc:Choice>
              <mc:Fallback>
                <p:oleObj name="Equation" r:id="rId8" imgW="495000" imgH="228600" progId="Equation.DSMT4">
                  <p:embed/>
                  <p:pic>
                    <p:nvPicPr>
                      <p:cNvPr id="71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3006362"/>
                        <a:ext cx="4953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4"/>
          <p:cNvGraphicFramePr>
            <a:graphicFrameLocks noChangeAspect="1"/>
          </p:cNvGraphicFramePr>
          <p:nvPr/>
        </p:nvGraphicFramePr>
        <p:xfrm>
          <a:off x="1929164" y="4802739"/>
          <a:ext cx="3762000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54280" imgH="304560" progId="Equation.DSMT4">
                  <p:embed/>
                </p:oleObj>
              </mc:Choice>
              <mc:Fallback>
                <p:oleObj name="Equation" r:id="rId10" imgW="2654280" imgH="304560" progId="Equation.DSMT4">
                  <p:embed/>
                  <p:pic>
                    <p:nvPicPr>
                      <p:cNvPr id="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164" y="4802739"/>
                        <a:ext cx="3762000" cy="4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5"/>
          <p:cNvGraphicFramePr>
            <a:graphicFrameLocks noChangeAspect="1"/>
          </p:cNvGraphicFramePr>
          <p:nvPr/>
        </p:nvGraphicFramePr>
        <p:xfrm>
          <a:off x="1875312" y="5297388"/>
          <a:ext cx="3755076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869920" imgH="330120" progId="Equation.DSMT4">
                  <p:embed/>
                </p:oleObj>
              </mc:Choice>
              <mc:Fallback>
                <p:oleObj name="Equation" r:id="rId12" imgW="2869920" imgH="330120" progId="Equation.DSMT4">
                  <p:embed/>
                  <p:pic>
                    <p:nvPicPr>
                      <p:cNvPr id="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5312" y="5297388"/>
                        <a:ext cx="3755076" cy="4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4026694" y="5800725"/>
          <a:ext cx="134584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28520" imgH="330120" progId="Equation.DSMT4">
                  <p:embed/>
                </p:oleObj>
              </mc:Choice>
              <mc:Fallback>
                <p:oleObj name="Equation" r:id="rId14" imgW="1028520" imgH="330120" progId="Equation.DSMT4">
                  <p:embed/>
                  <p:pic>
                    <p:nvPicPr>
                      <p:cNvPr id="71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6694" y="5800725"/>
                        <a:ext cx="1345848" cy="4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3243085" y="4281373"/>
          <a:ext cx="2417940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726920" imgH="330120" progId="Equation.DSMT4">
                  <p:embed/>
                </p:oleObj>
              </mc:Choice>
              <mc:Fallback>
                <p:oleObj name="Equation" r:id="rId16" imgW="1726920" imgH="330120" progId="Equation.DSMT4">
                  <p:embed/>
                  <p:pic>
                    <p:nvPicPr>
                      <p:cNvPr id="71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085" y="4281373"/>
                        <a:ext cx="2417940" cy="4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kstniOkvir 43"/>
          <p:cNvSpPr txBox="1">
            <a:spLocks noChangeArrowheads="1"/>
          </p:cNvSpPr>
          <p:nvPr/>
        </p:nvSpPr>
        <p:spPr bwMode="auto">
          <a:xfrm>
            <a:off x="1143883" y="6157061"/>
            <a:ext cx="74967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2400" b="1" dirty="0">
                <a:solidFill>
                  <a:srgbClr val="FF0000"/>
                </a:solidFill>
              </a:rPr>
              <a:t>Zbroj veličina vanjskih kutova mnogokuta je 360°.</a:t>
            </a:r>
          </a:p>
        </p:txBody>
      </p:sp>
      <p:sp>
        <p:nvSpPr>
          <p:cNvPr id="48" name="TekstniOkvir 47"/>
          <p:cNvSpPr txBox="1">
            <a:spLocks noChangeArrowheads="1"/>
          </p:cNvSpPr>
          <p:nvPr/>
        </p:nvSpPr>
        <p:spPr bwMode="auto">
          <a:xfrm>
            <a:off x="4223544" y="1489719"/>
            <a:ext cx="3402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Zbroj veličina unutarnjeg i njemu susjednoga vanjskog kuta mnogokuta je 180°.</a:t>
            </a:r>
          </a:p>
        </p:txBody>
      </p:sp>
      <p:cxnSp>
        <p:nvCxnSpPr>
          <p:cNvPr id="51" name="Ravni poveznik 50"/>
          <p:cNvCxnSpPr/>
          <p:nvPr/>
        </p:nvCxnSpPr>
        <p:spPr>
          <a:xfrm flipV="1">
            <a:off x="1971675" y="5363482"/>
            <a:ext cx="701675" cy="319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vni poveznik 51"/>
          <p:cNvCxnSpPr/>
          <p:nvPr/>
        </p:nvCxnSpPr>
        <p:spPr>
          <a:xfrm flipV="1">
            <a:off x="4663390" y="5363482"/>
            <a:ext cx="635000" cy="3111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niOkvir 54"/>
          <p:cNvSpPr txBox="1">
            <a:spLocks noChangeArrowheads="1"/>
          </p:cNvSpPr>
          <p:nvPr/>
        </p:nvSpPr>
        <p:spPr bwMode="auto">
          <a:xfrm>
            <a:off x="640504" y="3423137"/>
            <a:ext cx="8503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Zbroj veličina svih unutarnjih kutova (</a:t>
            </a:r>
            <a:r>
              <a:rPr lang="hr-HR" sz="2400" i="1" dirty="0"/>
              <a:t>K</a:t>
            </a:r>
            <a:r>
              <a:rPr lang="hr-HR" sz="2400" i="1" baseline="-25000" dirty="0"/>
              <a:t>n</a:t>
            </a:r>
            <a:r>
              <a:rPr lang="hr-HR" sz="2400" dirty="0"/>
              <a:t> ) i svih vanjskih kutova (</a:t>
            </a:r>
            <a:r>
              <a:rPr lang="hr-HR" sz="2400" i="1" dirty="0" err="1"/>
              <a:t>K’</a:t>
            </a:r>
            <a:r>
              <a:rPr lang="hr-HR" sz="2400" i="1" baseline="-25000" dirty="0" err="1"/>
              <a:t>n</a:t>
            </a:r>
            <a:r>
              <a:rPr lang="hr-HR" sz="2400" dirty="0"/>
              <a:t> ) </a:t>
            </a:r>
            <a:r>
              <a:rPr lang="hr-HR" sz="2400" i="1" dirty="0"/>
              <a:t>n</a:t>
            </a:r>
            <a:r>
              <a:rPr lang="hr-HR" sz="2400" dirty="0"/>
              <a:t>-</a:t>
            </a:r>
            <a:r>
              <a:rPr lang="hr-HR" sz="2400" dirty="0" err="1"/>
              <a:t>terokuta</a:t>
            </a:r>
            <a:r>
              <a:rPr lang="hr-HR" sz="2400" dirty="0"/>
              <a:t>  jednak je </a:t>
            </a:r>
            <a:r>
              <a:rPr lang="hr-HR" sz="2400" i="1" dirty="0"/>
              <a:t>n</a:t>
            </a:r>
            <a:r>
              <a:rPr lang="hr-HR" sz="2400" dirty="0"/>
              <a:t> ∙ 180°.</a:t>
            </a:r>
          </a:p>
        </p:txBody>
      </p:sp>
      <p:sp>
        <p:nvSpPr>
          <p:cNvPr id="1074" name="Pravokutnik 49"/>
          <p:cNvSpPr>
            <a:spLocks noChangeArrowheads="1"/>
          </p:cNvSpPr>
          <p:nvPr/>
        </p:nvSpPr>
        <p:spPr bwMode="auto">
          <a:xfrm>
            <a:off x="617256" y="210492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b="1" dirty="0"/>
              <a:t>Vanjski kutovi mnogokuta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1162050" y="2454920"/>
          <a:ext cx="16192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19207" imgH="390647" progId="Equation.DSMT4">
                  <p:embed/>
                </p:oleObj>
              </mc:Choice>
              <mc:Fallback>
                <p:oleObj name="Equation" r:id="rId18" imgW="1619207" imgH="390647" progId="Equation.DSMT4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162050" y="2454920"/>
                        <a:ext cx="16192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animBg="1"/>
      <p:bldP spid="44" grpId="0"/>
      <p:bldP spid="48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rostoručno 38"/>
          <p:cNvSpPr/>
          <p:nvPr/>
        </p:nvSpPr>
        <p:spPr>
          <a:xfrm>
            <a:off x="1143000" y="376238"/>
            <a:ext cx="3514725" cy="3259137"/>
          </a:xfrm>
          <a:custGeom>
            <a:avLst/>
            <a:gdLst>
              <a:gd name="connsiteX0" fmla="*/ 0 w 2724150"/>
              <a:gd name="connsiteY0" fmla="*/ 1619250 h 1657350"/>
              <a:gd name="connsiteX1" fmla="*/ 1619250 w 2724150"/>
              <a:gd name="connsiteY1" fmla="*/ 1657350 h 1657350"/>
              <a:gd name="connsiteX2" fmla="*/ 2724150 w 2724150"/>
              <a:gd name="connsiteY2" fmla="*/ 933450 h 1657350"/>
              <a:gd name="connsiteX3" fmla="*/ 1543050 w 2724150"/>
              <a:gd name="connsiteY3" fmla="*/ 0 h 1657350"/>
              <a:gd name="connsiteX4" fmla="*/ 0 w 2724150"/>
              <a:gd name="connsiteY4" fmla="*/ 1619250 h 1657350"/>
              <a:gd name="connsiteX0" fmla="*/ 0 w 2724150"/>
              <a:gd name="connsiteY0" fmla="*/ 1619250 h 1806302"/>
              <a:gd name="connsiteX1" fmla="*/ 2235746 w 2724150"/>
              <a:gd name="connsiteY1" fmla="*/ 1806302 h 1806302"/>
              <a:gd name="connsiteX2" fmla="*/ 2724150 w 2724150"/>
              <a:gd name="connsiteY2" fmla="*/ 933450 h 1806302"/>
              <a:gd name="connsiteX3" fmla="*/ 1543050 w 2724150"/>
              <a:gd name="connsiteY3" fmla="*/ 0 h 1806302"/>
              <a:gd name="connsiteX4" fmla="*/ 0 w 2724150"/>
              <a:gd name="connsiteY4" fmla="*/ 1619250 h 1806302"/>
              <a:gd name="connsiteX0" fmla="*/ 0 w 2744838"/>
              <a:gd name="connsiteY0" fmla="*/ 1631662 h 1806302"/>
              <a:gd name="connsiteX1" fmla="*/ 2256434 w 2744838"/>
              <a:gd name="connsiteY1" fmla="*/ 1806302 h 1806302"/>
              <a:gd name="connsiteX2" fmla="*/ 2744838 w 2744838"/>
              <a:gd name="connsiteY2" fmla="*/ 933450 h 1806302"/>
              <a:gd name="connsiteX3" fmla="*/ 1563738 w 2744838"/>
              <a:gd name="connsiteY3" fmla="*/ 0 h 1806302"/>
              <a:gd name="connsiteX4" fmla="*/ 0 w 2744838"/>
              <a:gd name="connsiteY4" fmla="*/ 1631662 h 1806302"/>
              <a:gd name="connsiteX0" fmla="*/ 0 w 3514423"/>
              <a:gd name="connsiteY0" fmla="*/ 1631662 h 1806302"/>
              <a:gd name="connsiteX1" fmla="*/ 2256434 w 3514423"/>
              <a:gd name="connsiteY1" fmla="*/ 1806302 h 1806302"/>
              <a:gd name="connsiteX2" fmla="*/ 3514423 w 3514423"/>
              <a:gd name="connsiteY2" fmla="*/ 561070 h 1806302"/>
              <a:gd name="connsiteX3" fmla="*/ 1563738 w 3514423"/>
              <a:gd name="connsiteY3" fmla="*/ 0 h 1806302"/>
              <a:gd name="connsiteX4" fmla="*/ 0 w 3514423"/>
              <a:gd name="connsiteY4" fmla="*/ 1631662 h 1806302"/>
              <a:gd name="connsiteX0" fmla="*/ 0 w 3514423"/>
              <a:gd name="connsiteY0" fmla="*/ 3083944 h 3258584"/>
              <a:gd name="connsiteX1" fmla="*/ 2256434 w 3514423"/>
              <a:gd name="connsiteY1" fmla="*/ 3258584 h 3258584"/>
              <a:gd name="connsiteX2" fmla="*/ 3514423 w 3514423"/>
              <a:gd name="connsiteY2" fmla="*/ 2013352 h 3258584"/>
              <a:gd name="connsiteX3" fmla="*/ 1704415 w 3514423"/>
              <a:gd name="connsiteY3" fmla="*/ 0 h 3258584"/>
              <a:gd name="connsiteX4" fmla="*/ 0 w 3514423"/>
              <a:gd name="connsiteY4" fmla="*/ 3083944 h 3258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4423" h="3258584">
                <a:moveTo>
                  <a:pt x="0" y="3083944"/>
                </a:moveTo>
                <a:lnTo>
                  <a:pt x="2256434" y="3258584"/>
                </a:lnTo>
                <a:lnTo>
                  <a:pt x="3514423" y="2013352"/>
                </a:lnTo>
                <a:lnTo>
                  <a:pt x="1704415" y="0"/>
                </a:lnTo>
                <a:lnTo>
                  <a:pt x="0" y="3083944"/>
                </a:lnTo>
                <a:close/>
              </a:path>
            </a:pathLst>
          </a:cu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4103" name="Freeform 7"/>
          <p:cNvSpPr>
            <a:spLocks/>
          </p:cNvSpPr>
          <p:nvPr/>
        </p:nvSpPr>
        <p:spPr bwMode="auto">
          <a:xfrm>
            <a:off x="1143000" y="-1158875"/>
            <a:ext cx="11137900" cy="5397500"/>
          </a:xfrm>
          <a:custGeom>
            <a:avLst/>
            <a:gdLst>
              <a:gd name="T0" fmla="*/ 0 w 7016"/>
              <a:gd name="T1" fmla="*/ 2894 h 3400"/>
              <a:gd name="T2" fmla="*/ 1550 w 7016"/>
              <a:gd name="T3" fmla="*/ 72 h 3400"/>
              <a:gd name="T4" fmla="*/ 6944 w 7016"/>
              <a:gd name="T5" fmla="*/ 0 h 3400"/>
              <a:gd name="T6" fmla="*/ 7016 w 7016"/>
              <a:gd name="T7" fmla="*/ 3153 h 3400"/>
              <a:gd name="T8" fmla="*/ 6313 w 7016"/>
              <a:gd name="T9" fmla="*/ 3400 h 3400"/>
              <a:gd name="T10" fmla="*/ 0 w 7016"/>
              <a:gd name="T11" fmla="*/ 2894 h 3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016"/>
              <a:gd name="T19" fmla="*/ 0 h 3400"/>
              <a:gd name="T20" fmla="*/ 7016 w 7016"/>
              <a:gd name="T21" fmla="*/ 3400 h 34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016" h="3400">
                <a:moveTo>
                  <a:pt x="0" y="2894"/>
                </a:moveTo>
                <a:lnTo>
                  <a:pt x="1550" y="72"/>
                </a:lnTo>
                <a:lnTo>
                  <a:pt x="6944" y="0"/>
                </a:lnTo>
                <a:lnTo>
                  <a:pt x="7016" y="3153"/>
                </a:lnTo>
                <a:lnTo>
                  <a:pt x="6313" y="3400"/>
                </a:lnTo>
                <a:lnTo>
                  <a:pt x="0" y="2894"/>
                </a:lnTo>
                <a:close/>
              </a:path>
            </a:pathLst>
          </a:custGeom>
          <a:solidFill>
            <a:srgbClr val="FFFF00">
              <a:alpha val="50195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Line 29"/>
          <p:cNvSpPr>
            <a:spLocks noChangeShapeType="1"/>
          </p:cNvSpPr>
          <p:nvPr/>
        </p:nvSpPr>
        <p:spPr bwMode="auto">
          <a:xfrm>
            <a:off x="2820988" y="365125"/>
            <a:ext cx="1819275" cy="20129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Line 30"/>
          <p:cNvSpPr>
            <a:spLocks noChangeShapeType="1"/>
          </p:cNvSpPr>
          <p:nvPr/>
        </p:nvSpPr>
        <p:spPr bwMode="auto">
          <a:xfrm flipH="1">
            <a:off x="3363913" y="2378075"/>
            <a:ext cx="1276350" cy="125412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" name="Line 31"/>
          <p:cNvSpPr>
            <a:spLocks noChangeShapeType="1"/>
          </p:cNvSpPr>
          <p:nvPr/>
        </p:nvSpPr>
        <p:spPr bwMode="auto">
          <a:xfrm>
            <a:off x="1116013" y="3462338"/>
            <a:ext cx="2247900" cy="1698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6" name="Line 32"/>
          <p:cNvSpPr>
            <a:spLocks noChangeShapeType="1"/>
          </p:cNvSpPr>
          <p:nvPr/>
        </p:nvSpPr>
        <p:spPr bwMode="auto">
          <a:xfrm flipH="1">
            <a:off x="1116013" y="365125"/>
            <a:ext cx="1704975" cy="309721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7" name="Text Box 37"/>
          <p:cNvSpPr txBox="1">
            <a:spLocks noChangeArrowheads="1"/>
          </p:cNvSpPr>
          <p:nvPr/>
        </p:nvSpPr>
        <p:spPr bwMode="auto">
          <a:xfrm>
            <a:off x="949325" y="3429000"/>
            <a:ext cx="63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i="1" dirty="0"/>
              <a:t>A</a:t>
            </a:r>
          </a:p>
        </p:txBody>
      </p:sp>
      <p:sp>
        <p:nvSpPr>
          <p:cNvPr id="1038" name="Text Box 38"/>
          <p:cNvSpPr txBox="1">
            <a:spLocks noChangeArrowheads="1"/>
          </p:cNvSpPr>
          <p:nvPr/>
        </p:nvSpPr>
        <p:spPr bwMode="auto">
          <a:xfrm>
            <a:off x="3224213" y="3641725"/>
            <a:ext cx="63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i="1"/>
              <a:t>B</a:t>
            </a:r>
          </a:p>
        </p:txBody>
      </p:sp>
      <p:sp>
        <p:nvSpPr>
          <p:cNvPr id="1039" name="Text Box 40"/>
          <p:cNvSpPr txBox="1">
            <a:spLocks noChangeArrowheads="1"/>
          </p:cNvSpPr>
          <p:nvPr/>
        </p:nvSpPr>
        <p:spPr bwMode="auto">
          <a:xfrm>
            <a:off x="2434462" y="58738"/>
            <a:ext cx="63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i="1" dirty="0"/>
              <a:t>D</a:t>
            </a:r>
          </a:p>
        </p:txBody>
      </p:sp>
      <p:sp>
        <p:nvSpPr>
          <p:cNvPr id="1040" name="Text Box 39"/>
          <p:cNvSpPr txBox="1">
            <a:spLocks noChangeArrowheads="1"/>
          </p:cNvSpPr>
          <p:nvPr/>
        </p:nvSpPr>
        <p:spPr bwMode="auto">
          <a:xfrm>
            <a:off x="4614863" y="2205038"/>
            <a:ext cx="63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i="1"/>
              <a:t>C</a:t>
            </a:r>
          </a:p>
        </p:txBody>
      </p:sp>
      <p:sp>
        <p:nvSpPr>
          <p:cNvPr id="16" name="Line 31"/>
          <p:cNvSpPr>
            <a:spLocks noChangeShapeType="1"/>
          </p:cNvSpPr>
          <p:nvPr/>
        </p:nvSpPr>
        <p:spPr bwMode="auto">
          <a:xfrm>
            <a:off x="3382963" y="3636963"/>
            <a:ext cx="2247900" cy="1698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32"/>
          <p:cNvSpPr>
            <a:spLocks noChangeShapeType="1"/>
          </p:cNvSpPr>
          <p:nvPr/>
        </p:nvSpPr>
        <p:spPr bwMode="auto">
          <a:xfrm flipH="1">
            <a:off x="2832100" y="-631825"/>
            <a:ext cx="550863" cy="9842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31"/>
          <p:cNvSpPr>
            <a:spLocks noChangeShapeType="1"/>
          </p:cNvSpPr>
          <p:nvPr/>
        </p:nvSpPr>
        <p:spPr bwMode="auto">
          <a:xfrm>
            <a:off x="-363538" y="3355975"/>
            <a:ext cx="1498601" cy="1063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6" name="Arc 30"/>
          <p:cNvSpPr>
            <a:spLocks/>
          </p:cNvSpPr>
          <p:nvPr/>
        </p:nvSpPr>
        <p:spPr bwMode="auto">
          <a:xfrm>
            <a:off x="2598738" y="369888"/>
            <a:ext cx="531812" cy="463550"/>
          </a:xfrm>
          <a:custGeom>
            <a:avLst/>
            <a:gdLst>
              <a:gd name="T0" fmla="*/ 531812 w 24899"/>
              <a:gd name="T1" fmla="*/ 341246 h 21600"/>
              <a:gd name="T2" fmla="*/ 0 w 24899"/>
              <a:gd name="T3" fmla="*/ 407688 h 21600"/>
              <a:gd name="T4" fmla="*/ 219568 w 24899"/>
              <a:gd name="T5" fmla="*/ 0 h 21600"/>
              <a:gd name="T6" fmla="*/ 0 60000 65536"/>
              <a:gd name="T7" fmla="*/ 0 60000 65536"/>
              <a:gd name="T8" fmla="*/ 0 60000 65536"/>
              <a:gd name="T9" fmla="*/ 0 w 24899"/>
              <a:gd name="T10" fmla="*/ 0 h 21600"/>
              <a:gd name="T11" fmla="*/ 24899 w 248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99" h="21600" fill="none" extrusionOk="0">
                <a:moveTo>
                  <a:pt x="24899" y="15901"/>
                </a:moveTo>
                <a:cubicBezTo>
                  <a:pt x="20912" y="19566"/>
                  <a:pt x="15695" y="21599"/>
                  <a:pt x="10280" y="21600"/>
                </a:cubicBezTo>
                <a:cubicBezTo>
                  <a:pt x="6690" y="21600"/>
                  <a:pt x="3157" y="20705"/>
                  <a:pt x="0" y="18996"/>
                </a:cubicBezTo>
              </a:path>
              <a:path w="24899" h="21600" stroke="0" extrusionOk="0">
                <a:moveTo>
                  <a:pt x="24899" y="15901"/>
                </a:moveTo>
                <a:cubicBezTo>
                  <a:pt x="20912" y="19566"/>
                  <a:pt x="15695" y="21599"/>
                  <a:pt x="10280" y="21600"/>
                </a:cubicBezTo>
                <a:cubicBezTo>
                  <a:pt x="6690" y="21600"/>
                  <a:pt x="3157" y="20705"/>
                  <a:pt x="0" y="18996"/>
                </a:cubicBezTo>
                <a:lnTo>
                  <a:pt x="1028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7" name="Arc 31"/>
          <p:cNvSpPr>
            <a:spLocks/>
          </p:cNvSpPr>
          <p:nvPr/>
        </p:nvSpPr>
        <p:spPr bwMode="auto">
          <a:xfrm>
            <a:off x="4187825" y="2024063"/>
            <a:ext cx="463550" cy="668337"/>
          </a:xfrm>
          <a:custGeom>
            <a:avLst/>
            <a:gdLst>
              <a:gd name="T0" fmla="*/ 134987 w 21600"/>
              <a:gd name="T1" fmla="*/ 668338 h 31166"/>
              <a:gd name="T2" fmla="*/ 150461 w 21600"/>
              <a:gd name="T3" fmla="*/ 0 h 31166"/>
              <a:gd name="T4" fmla="*/ 463550 w 21600"/>
              <a:gd name="T5" fmla="*/ 341589 h 31166"/>
              <a:gd name="T6" fmla="*/ 0 60000 65536"/>
              <a:gd name="T7" fmla="*/ 0 60000 65536"/>
              <a:gd name="T8" fmla="*/ 0 60000 65536"/>
              <a:gd name="T9" fmla="*/ 0 w 21600"/>
              <a:gd name="T10" fmla="*/ 0 h 31166"/>
              <a:gd name="T11" fmla="*/ 21600 w 21600"/>
              <a:gd name="T12" fmla="*/ 31166 h 311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166" fill="none" extrusionOk="0">
                <a:moveTo>
                  <a:pt x="6290" y="31165"/>
                </a:moveTo>
                <a:cubicBezTo>
                  <a:pt x="2261" y="27118"/>
                  <a:pt x="0" y="21639"/>
                  <a:pt x="0" y="15929"/>
                </a:cubicBezTo>
                <a:cubicBezTo>
                  <a:pt x="-1" y="9871"/>
                  <a:pt x="2543" y="4091"/>
                  <a:pt x="7011" y="0"/>
                </a:cubicBezTo>
              </a:path>
              <a:path w="21600" h="31166" stroke="0" extrusionOk="0">
                <a:moveTo>
                  <a:pt x="6290" y="31165"/>
                </a:moveTo>
                <a:cubicBezTo>
                  <a:pt x="2261" y="27118"/>
                  <a:pt x="0" y="21639"/>
                  <a:pt x="0" y="15929"/>
                </a:cubicBezTo>
                <a:cubicBezTo>
                  <a:pt x="-1" y="9871"/>
                  <a:pt x="2543" y="4091"/>
                  <a:pt x="7011" y="0"/>
                </a:cubicBezTo>
                <a:lnTo>
                  <a:pt x="21600" y="15929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8" name="Arc 32"/>
          <p:cNvSpPr>
            <a:spLocks/>
          </p:cNvSpPr>
          <p:nvPr/>
        </p:nvSpPr>
        <p:spPr bwMode="auto">
          <a:xfrm>
            <a:off x="2890838" y="3162300"/>
            <a:ext cx="796925" cy="463550"/>
          </a:xfrm>
          <a:custGeom>
            <a:avLst/>
            <a:gdLst>
              <a:gd name="T0" fmla="*/ 0 w 37231"/>
              <a:gd name="T1" fmla="*/ 430350 h 21600"/>
              <a:gd name="T2" fmla="*/ 796925 w 37231"/>
              <a:gd name="T3" fmla="*/ 144859 h 21600"/>
              <a:gd name="T4" fmla="*/ 461168 w 37231"/>
              <a:gd name="T5" fmla="*/ 463550 h 21600"/>
              <a:gd name="T6" fmla="*/ 0 60000 65536"/>
              <a:gd name="T7" fmla="*/ 0 60000 65536"/>
              <a:gd name="T8" fmla="*/ 0 60000 65536"/>
              <a:gd name="T9" fmla="*/ 0 w 37231"/>
              <a:gd name="T10" fmla="*/ 0 h 21600"/>
              <a:gd name="T11" fmla="*/ 37231 w 372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31" h="21600" fill="none" extrusionOk="0">
                <a:moveTo>
                  <a:pt x="0" y="20053"/>
                </a:moveTo>
                <a:cubicBezTo>
                  <a:pt x="811" y="8753"/>
                  <a:pt x="10215" y="-1"/>
                  <a:pt x="21545" y="0"/>
                </a:cubicBezTo>
                <a:cubicBezTo>
                  <a:pt x="27478" y="0"/>
                  <a:pt x="33151" y="2441"/>
                  <a:pt x="37230" y="6750"/>
                </a:cubicBezTo>
              </a:path>
              <a:path w="37231" h="21600" stroke="0" extrusionOk="0">
                <a:moveTo>
                  <a:pt x="0" y="20053"/>
                </a:moveTo>
                <a:cubicBezTo>
                  <a:pt x="811" y="8753"/>
                  <a:pt x="10215" y="-1"/>
                  <a:pt x="21545" y="0"/>
                </a:cubicBezTo>
                <a:cubicBezTo>
                  <a:pt x="27478" y="0"/>
                  <a:pt x="33151" y="2441"/>
                  <a:pt x="37230" y="6750"/>
                </a:cubicBezTo>
                <a:lnTo>
                  <a:pt x="21545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 flipH="1">
            <a:off x="4640263" y="1119188"/>
            <a:ext cx="1276350" cy="125412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8" name="Oval 33"/>
          <p:cNvSpPr>
            <a:spLocks noChangeArrowheads="1"/>
          </p:cNvSpPr>
          <p:nvPr/>
        </p:nvSpPr>
        <p:spPr bwMode="auto">
          <a:xfrm>
            <a:off x="2801938" y="34607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129" name="Arc 33"/>
          <p:cNvSpPr>
            <a:spLocks noChangeAspect="1"/>
          </p:cNvSpPr>
          <p:nvPr/>
        </p:nvSpPr>
        <p:spPr bwMode="auto">
          <a:xfrm>
            <a:off x="1123950" y="2649538"/>
            <a:ext cx="938213" cy="900112"/>
          </a:xfrm>
          <a:custGeom>
            <a:avLst/>
            <a:gdLst>
              <a:gd name="T0" fmla="*/ 468048 w 21600"/>
              <a:gd name="T1" fmla="*/ 0 h 20676"/>
              <a:gd name="T2" fmla="*/ 934880 w 21600"/>
              <a:gd name="T3" fmla="*/ 900000 h 20676"/>
              <a:gd name="T4" fmla="*/ 0 w 21600"/>
              <a:gd name="T5" fmla="*/ 815032 h 20676"/>
              <a:gd name="T6" fmla="*/ 0 60000 65536"/>
              <a:gd name="T7" fmla="*/ 0 60000 65536"/>
              <a:gd name="T8" fmla="*/ 0 60000 65536"/>
              <a:gd name="T9" fmla="*/ 0 w 21600"/>
              <a:gd name="T10" fmla="*/ 0 h 20676"/>
              <a:gd name="T11" fmla="*/ 21600 w 21600"/>
              <a:gd name="T12" fmla="*/ 20676 h 20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676" fill="none" extrusionOk="0">
                <a:moveTo>
                  <a:pt x="10769" y="0"/>
                </a:moveTo>
                <a:cubicBezTo>
                  <a:pt x="17469" y="3854"/>
                  <a:pt x="21600" y="10994"/>
                  <a:pt x="21600" y="18724"/>
                </a:cubicBezTo>
                <a:cubicBezTo>
                  <a:pt x="21600" y="19375"/>
                  <a:pt x="21570" y="20026"/>
                  <a:pt x="21511" y="20675"/>
                </a:cubicBezTo>
              </a:path>
              <a:path w="21600" h="20676" stroke="0" extrusionOk="0">
                <a:moveTo>
                  <a:pt x="10769" y="0"/>
                </a:moveTo>
                <a:cubicBezTo>
                  <a:pt x="17469" y="3854"/>
                  <a:pt x="21600" y="10994"/>
                  <a:pt x="21600" y="18724"/>
                </a:cubicBezTo>
                <a:cubicBezTo>
                  <a:pt x="21600" y="19375"/>
                  <a:pt x="21570" y="20026"/>
                  <a:pt x="21511" y="20675"/>
                </a:cubicBezTo>
                <a:lnTo>
                  <a:pt x="0" y="18724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0" name="Oval 34"/>
          <p:cNvSpPr>
            <a:spLocks noChangeArrowheads="1"/>
          </p:cNvSpPr>
          <p:nvPr/>
        </p:nvSpPr>
        <p:spPr bwMode="auto">
          <a:xfrm>
            <a:off x="4610100" y="235902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051" name="Oval 35"/>
          <p:cNvSpPr>
            <a:spLocks noChangeArrowheads="1"/>
          </p:cNvSpPr>
          <p:nvPr/>
        </p:nvSpPr>
        <p:spPr bwMode="auto">
          <a:xfrm>
            <a:off x="1096963" y="3443288"/>
            <a:ext cx="47625" cy="46037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052" name="Oval 36"/>
          <p:cNvSpPr>
            <a:spLocks noChangeArrowheads="1"/>
          </p:cNvSpPr>
          <p:nvPr/>
        </p:nvSpPr>
        <p:spPr bwMode="auto">
          <a:xfrm>
            <a:off x="3344863" y="36131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7" name="TekstniOkvir 46"/>
          <p:cNvSpPr txBox="1">
            <a:spLocks noChangeArrowheads="1"/>
          </p:cNvSpPr>
          <p:nvPr/>
        </p:nvSpPr>
        <p:spPr bwMode="auto">
          <a:xfrm>
            <a:off x="6318251" y="1048434"/>
            <a:ext cx="33124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400" dirty="0"/>
              <a:t>Unutarnji kutovi </a:t>
            </a:r>
          </a:p>
          <a:p>
            <a:r>
              <a:rPr lang="hr-HR" sz="2400" dirty="0"/>
              <a:t>četverokuta </a:t>
            </a:r>
            <a:r>
              <a:rPr lang="hr-HR" sz="2400" i="1" dirty="0"/>
              <a:t>ABCD :</a:t>
            </a:r>
          </a:p>
        </p:txBody>
      </p:sp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6438900" y="2098337"/>
          <a:ext cx="2013061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880" imgH="622080" progId="Equation.DSMT4">
                  <p:embed/>
                </p:oleObj>
              </mc:Choice>
              <mc:Fallback>
                <p:oleObj name="Equation" r:id="rId2" imgW="1739880" imgH="622080" progId="Equation.DSMT4">
                  <p:embed/>
                  <p:pic>
                    <p:nvPicPr>
                      <p:cNvPr id="4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2098337"/>
                        <a:ext cx="2013061" cy="72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kstniOkvir 48"/>
          <p:cNvSpPr txBox="1">
            <a:spLocks noChangeArrowheads="1"/>
          </p:cNvSpPr>
          <p:nvPr/>
        </p:nvSpPr>
        <p:spPr bwMode="auto">
          <a:xfrm>
            <a:off x="411162" y="5091112"/>
            <a:ext cx="87328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000" dirty="0"/>
              <a:t>Veličine unutarnjih kutova najčešće označavamo malim slovima  grčkog alfabeta:              .                                        </a:t>
            </a:r>
            <a:endParaRPr lang="hr-HR" sz="2000" i="1" dirty="0"/>
          </a:p>
        </p:txBody>
      </p:sp>
      <p:graphicFrame>
        <p:nvGraphicFramePr>
          <p:cNvPr id="50" name="Object 3"/>
          <p:cNvGraphicFramePr>
            <a:graphicFrameLocks noChangeAspect="1"/>
          </p:cNvGraphicFramePr>
          <p:nvPr/>
        </p:nvGraphicFramePr>
        <p:xfrm>
          <a:off x="3570682" y="5458375"/>
          <a:ext cx="1234285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760" imgH="266400" progId="Equation.DSMT4">
                  <p:embed/>
                </p:oleObj>
              </mc:Choice>
              <mc:Fallback>
                <p:oleObj name="Equation" r:id="rId4" imgW="761760" imgH="266400" progId="Equation.DSMT4">
                  <p:embed/>
                  <p:pic>
                    <p:nvPicPr>
                      <p:cNvPr id="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682" y="5458375"/>
                        <a:ext cx="1234285" cy="4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1276350" y="3217863"/>
          <a:ext cx="228600" cy="2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0440" imgH="177480" progId="Equation.DSMT4">
                  <p:embed/>
                </p:oleObj>
              </mc:Choice>
              <mc:Fallback>
                <p:oleObj name="Equation" r:id="rId6" imgW="190440" imgH="177480" progId="Equation.DSMT4">
                  <p:embed/>
                  <p:pic>
                    <p:nvPicPr>
                      <p:cNvPr id="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3217863"/>
                        <a:ext cx="228600" cy="21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3" name="Object 5"/>
          <p:cNvGraphicFramePr>
            <a:graphicFrameLocks noChangeAspect="1"/>
          </p:cNvGraphicFramePr>
          <p:nvPr/>
        </p:nvGraphicFramePr>
        <p:xfrm>
          <a:off x="3217863" y="3257550"/>
          <a:ext cx="182562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280" imgH="266400" progId="Equation.DSMT4">
                  <p:embed/>
                </p:oleObj>
              </mc:Choice>
              <mc:Fallback>
                <p:oleObj name="Equation" r:id="rId8" imgW="152280" imgH="266400" progId="Equation.DSMT4">
                  <p:embed/>
                  <p:pic>
                    <p:nvPicPr>
                      <p:cNvPr id="4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7863" y="3257550"/>
                        <a:ext cx="182562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4" name="Object 6"/>
          <p:cNvGraphicFramePr>
            <a:graphicFrameLocks noChangeAspect="1"/>
          </p:cNvGraphicFramePr>
          <p:nvPr/>
        </p:nvGraphicFramePr>
        <p:xfrm>
          <a:off x="4291013" y="2233613"/>
          <a:ext cx="182562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280" imgH="215640" progId="Equation.DSMT4">
                  <p:embed/>
                </p:oleObj>
              </mc:Choice>
              <mc:Fallback>
                <p:oleObj name="Equation" r:id="rId10" imgW="152280" imgH="215640" progId="Equation.DSMT4">
                  <p:embed/>
                  <p:pic>
                    <p:nvPicPr>
                      <p:cNvPr id="41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1013" y="2233613"/>
                        <a:ext cx="182562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5" name="Object 7"/>
          <p:cNvGraphicFramePr>
            <a:graphicFrameLocks noChangeAspect="1"/>
          </p:cNvGraphicFramePr>
          <p:nvPr/>
        </p:nvGraphicFramePr>
        <p:xfrm>
          <a:off x="2749550" y="531813"/>
          <a:ext cx="18256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280" imgH="228600" progId="Equation.DSMT4">
                  <p:embed/>
                </p:oleObj>
              </mc:Choice>
              <mc:Fallback>
                <p:oleObj name="Equation" r:id="rId12" imgW="152280" imgH="228600" progId="Equation.DSMT4">
                  <p:embed/>
                  <p:pic>
                    <p:nvPicPr>
                      <p:cNvPr id="4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531813"/>
                        <a:ext cx="182563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kstniOkvir 34"/>
          <p:cNvSpPr txBox="1">
            <a:spLocks noChangeArrowheads="1"/>
          </p:cNvSpPr>
          <p:nvPr/>
        </p:nvSpPr>
        <p:spPr bwMode="auto">
          <a:xfrm>
            <a:off x="387555" y="4004290"/>
            <a:ext cx="88566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000" b="1" dirty="0">
                <a:solidFill>
                  <a:srgbClr val="FF0000"/>
                </a:solidFill>
              </a:rPr>
              <a:t>Unutarnji kut </a:t>
            </a:r>
            <a:r>
              <a:rPr lang="hr-HR" sz="2000" b="1" i="1" dirty="0" err="1">
                <a:solidFill>
                  <a:srgbClr val="FF0000"/>
                </a:solidFill>
              </a:rPr>
              <a:t>n</a:t>
            </a:r>
            <a:r>
              <a:rPr lang="hr-HR" sz="2000" b="1" dirty="0" err="1">
                <a:solidFill>
                  <a:srgbClr val="FF0000"/>
                </a:solidFill>
              </a:rPr>
              <a:t>terokuta</a:t>
            </a:r>
            <a:r>
              <a:rPr lang="hr-HR" sz="2000" b="1" dirty="0">
                <a:solidFill>
                  <a:srgbClr val="FF0000"/>
                </a:solidFill>
              </a:rPr>
              <a:t> </a:t>
            </a:r>
            <a:r>
              <a:rPr lang="hr-HR" sz="2000" dirty="0"/>
              <a:t>je kut kojeg određuju  2 </a:t>
            </a:r>
            <a:r>
              <a:rPr lang="hr-HR" sz="2000" dirty="0" err="1"/>
              <a:t>polupravca</a:t>
            </a:r>
            <a:r>
              <a:rPr lang="hr-HR" sz="2000" dirty="0"/>
              <a:t>  koji imaju zajedničku početnu točku u vrhu mnogokuta i sadržavaju susjedne stranice kojim je taj vrh zajednički.</a:t>
            </a:r>
          </a:p>
        </p:txBody>
      </p:sp>
      <p:sp>
        <p:nvSpPr>
          <p:cNvPr id="36" name="TekstniOkvir 35"/>
          <p:cNvSpPr txBox="1">
            <a:spLocks noChangeArrowheads="1"/>
          </p:cNvSpPr>
          <p:nvPr/>
        </p:nvSpPr>
        <p:spPr bwMode="auto">
          <a:xfrm>
            <a:off x="992981" y="5981752"/>
            <a:ext cx="6961188" cy="830997"/>
          </a:xfrm>
          <a:prstGeom prst="rect">
            <a:avLst/>
          </a:prstGeom>
          <a:solidFill>
            <a:srgbClr val="FFC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2400" dirty="0"/>
              <a:t>Mnogokut s </a:t>
            </a:r>
            <a:r>
              <a:rPr lang="hr-HR" sz="2400" i="1" dirty="0"/>
              <a:t>n</a:t>
            </a:r>
            <a:r>
              <a:rPr lang="hr-HR" sz="2400" dirty="0"/>
              <a:t> stranica ( i </a:t>
            </a:r>
            <a:r>
              <a:rPr lang="hr-HR" sz="2400" i="1" dirty="0"/>
              <a:t>n</a:t>
            </a:r>
            <a:r>
              <a:rPr lang="hr-HR" sz="2400" dirty="0"/>
              <a:t> vrhova ) ima  i </a:t>
            </a:r>
            <a:r>
              <a:rPr lang="hr-HR" sz="2400" i="1" dirty="0"/>
              <a:t>n</a:t>
            </a:r>
            <a:r>
              <a:rPr lang="hr-HR" sz="2400" dirty="0"/>
              <a:t> unutarnjih kutova.</a:t>
            </a:r>
          </a:p>
        </p:txBody>
      </p:sp>
    </p:spTree>
    <p:extLst>
      <p:ext uri="{BB962C8B-B14F-4D97-AF65-F5344CB8AC3E}">
        <p14:creationId xmlns:p14="http://schemas.microsoft.com/office/powerpoint/2010/main" val="25056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16" grpId="0" animBg="1"/>
      <p:bldP spid="17" grpId="0" animBg="1"/>
      <p:bldP spid="24" grpId="0" animBg="1"/>
      <p:bldP spid="4126" grpId="0" animBg="1"/>
      <p:bldP spid="4127" grpId="0" animBg="1"/>
      <p:bldP spid="4128" grpId="0" animBg="1"/>
      <p:bldP spid="23" grpId="0" animBg="1"/>
      <p:bldP spid="4129" grpId="0" animBg="1"/>
      <p:bldP spid="47" grpId="0"/>
      <p:bldP spid="49" grpId="0"/>
      <p:bldP spid="35" grpId="0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5345" y="888206"/>
            <a:ext cx="9439345" cy="50815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2915" y="3238830"/>
            <a:ext cx="1957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trokut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54372" y="2715610"/>
            <a:ext cx="854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4327" y="2558447"/>
            <a:ext cx="604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07907" y="2688020"/>
            <a:ext cx="650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0968" y="2688020"/>
            <a:ext cx="1164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180</a:t>
            </a:r>
            <a:r>
              <a:rPr lang="hr-HR" sz="2800" dirty="0">
                <a:solidFill>
                  <a:srgbClr val="FF0000"/>
                </a:solidFill>
                <a:sym typeface="Symbol" panose="05050102010706020507" pitchFamily="18" charset="2"/>
              </a:rPr>
              <a:t></a:t>
            </a:r>
            <a:endParaRPr lang="hr-HR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804" y="5198271"/>
            <a:ext cx="1957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četverokut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4372" y="4675051"/>
            <a:ext cx="854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5764" y="4680468"/>
            <a:ext cx="604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9393" y="4680468"/>
            <a:ext cx="650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50968" y="4647461"/>
            <a:ext cx="1164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</a:rPr>
              <a:t>360</a:t>
            </a:r>
            <a:r>
              <a:rPr lang="hr-HR" sz="2800" dirty="0">
                <a:solidFill>
                  <a:srgbClr val="FF0000"/>
                </a:solidFill>
                <a:sym typeface="Symbol" panose="05050102010706020507" pitchFamily="18" charset="2"/>
              </a:rPr>
              <a:t></a:t>
            </a:r>
            <a:endParaRPr lang="hr-HR" sz="28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42901" y="4608621"/>
            <a:ext cx="11520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47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6553" y="1156442"/>
            <a:ext cx="9889087" cy="43063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576" y="317456"/>
            <a:ext cx="9429750" cy="8389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300" y="2800350"/>
            <a:ext cx="1743075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142876" y="4815735"/>
            <a:ext cx="1743075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446338" y="1966852"/>
            <a:ext cx="511175" cy="547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102619" y="1966852"/>
            <a:ext cx="511175" cy="547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5887487" y="1966852"/>
            <a:ext cx="511175" cy="580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7672355" y="1931072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7672355" y="3997997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2219293" y="3997997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3808120" y="4026572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Rectangle 16"/>
          <p:cNvSpPr/>
          <p:nvPr/>
        </p:nvSpPr>
        <p:spPr>
          <a:xfrm>
            <a:off x="5829219" y="4026572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42876" y="1528763"/>
            <a:ext cx="1371599" cy="62865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2876" y="2173455"/>
            <a:ext cx="1304924" cy="166687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63862" y="3501589"/>
            <a:ext cx="862887" cy="5324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3862" y="4026572"/>
            <a:ext cx="131358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63862" y="4034034"/>
            <a:ext cx="853131" cy="5175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25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5866"/>
            <a:ext cx="9429750" cy="40462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2287"/>
            <a:ext cx="9429750" cy="8389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5740" y="2949197"/>
            <a:ext cx="1743075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200028" y="4972896"/>
            <a:ext cx="1743075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2446338" y="2038292"/>
            <a:ext cx="511175" cy="547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4102619" y="2052580"/>
            <a:ext cx="511175" cy="547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887487" y="1995428"/>
            <a:ext cx="511175" cy="580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7672355" y="2031088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7529480" y="4026572"/>
            <a:ext cx="132877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219293" y="3997997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Rectangle 11"/>
          <p:cNvSpPr/>
          <p:nvPr/>
        </p:nvSpPr>
        <p:spPr>
          <a:xfrm>
            <a:off x="3808120" y="4026572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5829219" y="4026572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8620" y="1623060"/>
            <a:ext cx="537210" cy="697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" y="1840230"/>
            <a:ext cx="1017270" cy="48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8620" y="2320290"/>
            <a:ext cx="1120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8620" y="2320290"/>
            <a:ext cx="788670" cy="37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28118" y="3529527"/>
            <a:ext cx="752042" cy="215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3702" y="3744884"/>
            <a:ext cx="10931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28118" y="3744885"/>
            <a:ext cx="1230024" cy="382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23702" y="3744884"/>
            <a:ext cx="1093123" cy="760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3702" y="3744884"/>
            <a:ext cx="756458" cy="100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23702" y="3744884"/>
            <a:ext cx="336665" cy="100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23702" y="3744883"/>
            <a:ext cx="0" cy="760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60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22" y="1574755"/>
            <a:ext cx="9261722" cy="8389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13741"/>
            <a:ext cx="9258300" cy="13664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8590" y="2604047"/>
            <a:ext cx="1743075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335741" y="3094402"/>
            <a:ext cx="1535923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3779544" y="2470636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5490190" y="2468136"/>
            <a:ext cx="1043020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200836" y="2468136"/>
            <a:ext cx="1657414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3535749" y="3094402"/>
            <a:ext cx="1535923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5314138" y="3094167"/>
            <a:ext cx="1535923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7039929" y="3102320"/>
            <a:ext cx="2104071" cy="583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8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98"/>
          <p:cNvSpPr txBox="1"/>
          <p:nvPr/>
        </p:nvSpPr>
        <p:spPr>
          <a:xfrm>
            <a:off x="173783" y="3284538"/>
            <a:ext cx="8970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Zbroj veličina svih unutarnjih kutova </a:t>
            </a:r>
            <a:r>
              <a:rPr lang="hr-HR" sz="3200" i="1" dirty="0"/>
              <a:t>n-</a:t>
            </a:r>
            <a:r>
              <a:rPr lang="hr-HR" sz="3200" dirty="0" err="1"/>
              <a:t>terokuta</a:t>
            </a:r>
            <a:r>
              <a:rPr lang="hr-HR" sz="3200" dirty="0"/>
              <a:t>: </a:t>
            </a:r>
          </a:p>
        </p:txBody>
      </p:sp>
      <p:graphicFrame>
        <p:nvGraphicFramePr>
          <p:cNvPr id="4" name="Object 71"/>
          <p:cNvGraphicFramePr>
            <a:graphicFrameLocks noChangeAspect="1"/>
          </p:cNvGraphicFramePr>
          <p:nvPr/>
        </p:nvGraphicFramePr>
        <p:xfrm>
          <a:off x="2654300" y="4094574"/>
          <a:ext cx="3403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65080" imgH="342720" progId="Equation.DSMT4">
                  <p:embed/>
                </p:oleObj>
              </mc:Choice>
              <mc:Fallback>
                <p:oleObj name="Equation" r:id="rId2" imgW="1765080" imgH="342720" progId="Equation.DSMT4">
                  <p:embed/>
                  <p:pic>
                    <p:nvPicPr>
                      <p:cNvPr id="4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4094574"/>
                        <a:ext cx="3403600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niOkvir 102"/>
          <p:cNvSpPr txBox="1"/>
          <p:nvPr/>
        </p:nvSpPr>
        <p:spPr>
          <a:xfrm>
            <a:off x="1172045" y="1302792"/>
            <a:ext cx="6973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/>
              <a:t>Povlačenjem </a:t>
            </a:r>
            <a:r>
              <a:rPr lang="hr-HR" sz="2800" b="1" dirty="0"/>
              <a:t>dijagonala iz jednog vrha</a:t>
            </a:r>
            <a:r>
              <a:rPr lang="hr-HR" sz="2800" dirty="0"/>
              <a:t>, </a:t>
            </a:r>
            <a:r>
              <a:rPr lang="hr-HR" sz="2800" i="1" dirty="0"/>
              <a:t>n-</a:t>
            </a:r>
            <a:r>
              <a:rPr lang="hr-HR" sz="2800" dirty="0" err="1"/>
              <a:t>terokuta</a:t>
            </a:r>
            <a:r>
              <a:rPr lang="hr-HR" sz="2800" dirty="0"/>
              <a:t> je podijeljen na </a:t>
            </a:r>
            <a:r>
              <a:rPr lang="hr-HR" sz="2800" b="1" i="1" dirty="0">
                <a:solidFill>
                  <a:srgbClr val="FF0000"/>
                </a:solidFill>
              </a:rPr>
              <a:t>n – 2 </a:t>
            </a:r>
            <a:r>
              <a:rPr lang="hr-HR" sz="2800" dirty="0"/>
              <a:t> trokuta.</a:t>
            </a:r>
          </a:p>
        </p:txBody>
      </p:sp>
    </p:spTree>
    <p:extLst>
      <p:ext uri="{BB962C8B-B14F-4D97-AF65-F5344CB8AC3E}">
        <p14:creationId xmlns:p14="http://schemas.microsoft.com/office/powerpoint/2010/main" val="155826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939017" y="1856770"/>
            <a:ext cx="7772400" cy="1470025"/>
          </a:xfrm>
        </p:spPr>
        <p:txBody>
          <a:bodyPr>
            <a:noAutofit/>
          </a:bodyPr>
          <a:lstStyle/>
          <a:p>
            <a:pPr marL="358775" algn="ctr"/>
            <a:r>
              <a:rPr lang="hr-HR" altLang="sr-Latn-RS" sz="3600" b="1" dirty="0">
                <a:solidFill>
                  <a:srgbClr val="C00000"/>
                </a:solidFill>
              </a:rPr>
              <a:t>VANJSKI </a:t>
            </a:r>
            <a:br>
              <a:rPr lang="hr-HR" altLang="sr-Latn-RS" sz="3600" b="1" dirty="0">
                <a:solidFill>
                  <a:srgbClr val="C00000"/>
                </a:solidFill>
              </a:rPr>
            </a:br>
            <a:r>
              <a:rPr lang="hr-HR" altLang="sr-Latn-RS" sz="3600" b="1" dirty="0">
                <a:solidFill>
                  <a:srgbClr val="C00000"/>
                </a:solidFill>
              </a:rPr>
              <a:t>KUTOVI </a:t>
            </a:r>
            <a:br>
              <a:rPr lang="hr-HR" altLang="sr-Latn-RS" sz="3600" b="1" dirty="0">
                <a:solidFill>
                  <a:srgbClr val="C00000"/>
                </a:solidFill>
              </a:rPr>
            </a:br>
            <a:r>
              <a:rPr lang="hr-HR" altLang="sr-Latn-RS" sz="3600" b="1" dirty="0">
                <a:solidFill>
                  <a:srgbClr val="C00000"/>
                </a:solidFill>
              </a:rPr>
              <a:t>MNOGOKUTA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F4BF4AF-E299-84EB-8619-2F7E80CF7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331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rc 24"/>
          <p:cNvSpPr>
            <a:spLocks/>
          </p:cNvSpPr>
          <p:nvPr/>
        </p:nvSpPr>
        <p:spPr bwMode="auto">
          <a:xfrm>
            <a:off x="2472796" y="2840992"/>
            <a:ext cx="508000" cy="396875"/>
          </a:xfrm>
          <a:custGeom>
            <a:avLst/>
            <a:gdLst>
              <a:gd name="G0" fmla="+- 11923 0 0"/>
              <a:gd name="G1" fmla="+- 0 0 0"/>
              <a:gd name="G2" fmla="+- 21600 0 0"/>
              <a:gd name="T0" fmla="*/ 27689 w 27689"/>
              <a:gd name="T1" fmla="*/ 14765 h 21600"/>
              <a:gd name="T2" fmla="*/ 0 w 27689"/>
              <a:gd name="T3" fmla="*/ 18011 h 21600"/>
              <a:gd name="T4" fmla="*/ 11923 w 2768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689" h="21600" fill="none" extrusionOk="0">
                <a:moveTo>
                  <a:pt x="27688" y="14764"/>
                </a:moveTo>
                <a:cubicBezTo>
                  <a:pt x="23604" y="19125"/>
                  <a:pt x="17897" y="21599"/>
                  <a:pt x="11923" y="21600"/>
                </a:cubicBezTo>
                <a:cubicBezTo>
                  <a:pt x="7682" y="21600"/>
                  <a:pt x="3535" y="20351"/>
                  <a:pt x="-1" y="18011"/>
                </a:cubicBezTo>
              </a:path>
              <a:path w="27689" h="21600" stroke="0" extrusionOk="0">
                <a:moveTo>
                  <a:pt x="27688" y="14764"/>
                </a:moveTo>
                <a:cubicBezTo>
                  <a:pt x="23604" y="19125"/>
                  <a:pt x="17897" y="21599"/>
                  <a:pt x="11923" y="21600"/>
                </a:cubicBezTo>
                <a:cubicBezTo>
                  <a:pt x="7682" y="21600"/>
                  <a:pt x="3535" y="20351"/>
                  <a:pt x="-1" y="18011"/>
                </a:cubicBezTo>
                <a:lnTo>
                  <a:pt x="11923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0" name="Arc 25"/>
          <p:cNvSpPr>
            <a:spLocks/>
          </p:cNvSpPr>
          <p:nvPr/>
        </p:nvSpPr>
        <p:spPr bwMode="auto">
          <a:xfrm>
            <a:off x="1473306" y="4284980"/>
            <a:ext cx="395288" cy="328613"/>
          </a:xfrm>
          <a:custGeom>
            <a:avLst/>
            <a:gdLst>
              <a:gd name="G0" fmla="+- 0 0 0"/>
              <a:gd name="G1" fmla="+- 17628 0 0"/>
              <a:gd name="G2" fmla="+- 21600 0 0"/>
              <a:gd name="T0" fmla="*/ 12483 w 21600"/>
              <a:gd name="T1" fmla="*/ 0 h 17882"/>
              <a:gd name="T2" fmla="*/ 21599 w 21600"/>
              <a:gd name="T3" fmla="*/ 17882 h 17882"/>
              <a:gd name="T4" fmla="*/ 0 w 21600"/>
              <a:gd name="T5" fmla="*/ 17628 h 17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882" fill="none" extrusionOk="0">
                <a:moveTo>
                  <a:pt x="12482" y="0"/>
                </a:moveTo>
                <a:cubicBezTo>
                  <a:pt x="18201" y="4049"/>
                  <a:pt x="21600" y="10621"/>
                  <a:pt x="21600" y="17628"/>
                </a:cubicBezTo>
                <a:cubicBezTo>
                  <a:pt x="21600" y="17712"/>
                  <a:pt x="21599" y="17797"/>
                  <a:pt x="21598" y="17881"/>
                </a:cubicBezTo>
              </a:path>
              <a:path w="21600" h="17882" stroke="0" extrusionOk="0">
                <a:moveTo>
                  <a:pt x="12482" y="0"/>
                </a:moveTo>
                <a:cubicBezTo>
                  <a:pt x="18201" y="4049"/>
                  <a:pt x="21600" y="10621"/>
                  <a:pt x="21600" y="17628"/>
                </a:cubicBezTo>
                <a:cubicBezTo>
                  <a:pt x="21600" y="17712"/>
                  <a:pt x="21599" y="17797"/>
                  <a:pt x="21598" y="17881"/>
                </a:cubicBezTo>
                <a:lnTo>
                  <a:pt x="0" y="1762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3" name="Line 33"/>
          <p:cNvSpPr>
            <a:spLocks noChangeShapeType="1"/>
          </p:cNvSpPr>
          <p:nvPr/>
        </p:nvSpPr>
        <p:spPr bwMode="auto">
          <a:xfrm>
            <a:off x="2121696" y="2317934"/>
            <a:ext cx="1220769" cy="1116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Arc 16"/>
          <p:cNvSpPr>
            <a:spLocks/>
          </p:cNvSpPr>
          <p:nvPr/>
        </p:nvSpPr>
        <p:spPr bwMode="auto">
          <a:xfrm>
            <a:off x="4311913" y="4213407"/>
            <a:ext cx="684213" cy="400050"/>
          </a:xfrm>
          <a:custGeom>
            <a:avLst/>
            <a:gdLst>
              <a:gd name="G0" fmla="+- 15754 0 0"/>
              <a:gd name="G1" fmla="+- 21600 0 0"/>
              <a:gd name="G2" fmla="+- 21600 0 0"/>
              <a:gd name="T0" fmla="*/ 0 w 37354"/>
              <a:gd name="T1" fmla="*/ 6823 h 21854"/>
              <a:gd name="T2" fmla="*/ 37353 w 37354"/>
              <a:gd name="T3" fmla="*/ 21854 h 21854"/>
              <a:gd name="T4" fmla="*/ 15754 w 37354"/>
              <a:gd name="T5" fmla="*/ 21600 h 21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54" h="21854" fill="none" extrusionOk="0">
                <a:moveTo>
                  <a:pt x="-1" y="6822"/>
                </a:moveTo>
                <a:cubicBezTo>
                  <a:pt x="4083" y="2469"/>
                  <a:pt x="9785" y="-1"/>
                  <a:pt x="15754" y="0"/>
                </a:cubicBezTo>
                <a:cubicBezTo>
                  <a:pt x="27683" y="0"/>
                  <a:pt x="37354" y="9670"/>
                  <a:pt x="37354" y="21600"/>
                </a:cubicBezTo>
                <a:cubicBezTo>
                  <a:pt x="37354" y="21684"/>
                  <a:pt x="37353" y="21769"/>
                  <a:pt x="37352" y="21853"/>
                </a:cubicBezTo>
              </a:path>
              <a:path w="37354" h="21854" stroke="0" extrusionOk="0">
                <a:moveTo>
                  <a:pt x="-1" y="6822"/>
                </a:moveTo>
                <a:cubicBezTo>
                  <a:pt x="4083" y="2469"/>
                  <a:pt x="9785" y="-1"/>
                  <a:pt x="15754" y="0"/>
                </a:cubicBezTo>
                <a:cubicBezTo>
                  <a:pt x="27683" y="0"/>
                  <a:pt x="37354" y="9670"/>
                  <a:pt x="37354" y="21600"/>
                </a:cubicBezTo>
                <a:cubicBezTo>
                  <a:pt x="37354" y="21684"/>
                  <a:pt x="37353" y="21769"/>
                  <a:pt x="37352" y="21853"/>
                </a:cubicBezTo>
                <a:lnTo>
                  <a:pt x="15754" y="21600"/>
                </a:lnTo>
                <a:close/>
              </a:path>
            </a:pathLst>
          </a:custGeom>
          <a:noFill/>
          <a:ln w="19050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Arc 17"/>
          <p:cNvSpPr>
            <a:spLocks/>
          </p:cNvSpPr>
          <p:nvPr/>
        </p:nvSpPr>
        <p:spPr bwMode="auto">
          <a:xfrm>
            <a:off x="1254388" y="4610282"/>
            <a:ext cx="614363" cy="396875"/>
          </a:xfrm>
          <a:custGeom>
            <a:avLst/>
            <a:gdLst>
              <a:gd name="G0" fmla="+- 11940 0 0"/>
              <a:gd name="G1" fmla="+- 0 0 0"/>
              <a:gd name="G2" fmla="+- 21600 0 0"/>
              <a:gd name="T0" fmla="*/ 33539 w 33539"/>
              <a:gd name="T1" fmla="*/ 254 h 21600"/>
              <a:gd name="T2" fmla="*/ 0 w 33539"/>
              <a:gd name="T3" fmla="*/ 18000 h 21600"/>
              <a:gd name="T4" fmla="*/ 11940 w 3353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539" h="21600" fill="none" extrusionOk="0">
                <a:moveTo>
                  <a:pt x="33538" y="253"/>
                </a:moveTo>
                <a:cubicBezTo>
                  <a:pt x="33399" y="12083"/>
                  <a:pt x="23770" y="21599"/>
                  <a:pt x="11940" y="21600"/>
                </a:cubicBezTo>
                <a:cubicBezTo>
                  <a:pt x="7692" y="21600"/>
                  <a:pt x="3539" y="20347"/>
                  <a:pt x="0" y="17999"/>
                </a:cubicBezTo>
              </a:path>
              <a:path w="33539" h="21600" stroke="0" extrusionOk="0">
                <a:moveTo>
                  <a:pt x="33538" y="253"/>
                </a:moveTo>
                <a:cubicBezTo>
                  <a:pt x="33399" y="12083"/>
                  <a:pt x="23770" y="21599"/>
                  <a:pt x="11940" y="21600"/>
                </a:cubicBezTo>
                <a:cubicBezTo>
                  <a:pt x="7692" y="21600"/>
                  <a:pt x="3539" y="20347"/>
                  <a:pt x="0" y="17999"/>
                </a:cubicBezTo>
                <a:lnTo>
                  <a:pt x="11940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Arc 19"/>
          <p:cNvSpPr>
            <a:spLocks/>
          </p:cNvSpPr>
          <p:nvPr/>
        </p:nvSpPr>
        <p:spPr bwMode="auto">
          <a:xfrm>
            <a:off x="2297376" y="2571932"/>
            <a:ext cx="396875" cy="601663"/>
          </a:xfrm>
          <a:custGeom>
            <a:avLst/>
            <a:gdLst>
              <a:gd name="G0" fmla="+- 21600 0 0"/>
              <a:gd name="G1" fmla="+- 14793 0 0"/>
              <a:gd name="G2" fmla="+- 21600 0 0"/>
              <a:gd name="T0" fmla="*/ 9677 w 21600"/>
              <a:gd name="T1" fmla="*/ 32804 h 32804"/>
              <a:gd name="T2" fmla="*/ 5861 w 21600"/>
              <a:gd name="T3" fmla="*/ 0 h 32804"/>
              <a:gd name="T4" fmla="*/ 21600 w 21600"/>
              <a:gd name="T5" fmla="*/ 14793 h 32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804" fill="none" extrusionOk="0">
                <a:moveTo>
                  <a:pt x="9676" y="32804"/>
                </a:moveTo>
                <a:cubicBezTo>
                  <a:pt x="3634" y="28803"/>
                  <a:pt x="0" y="22039"/>
                  <a:pt x="0" y="14793"/>
                </a:cubicBezTo>
                <a:cubicBezTo>
                  <a:pt x="-1" y="9295"/>
                  <a:pt x="2095" y="4005"/>
                  <a:pt x="5860" y="-1"/>
                </a:cubicBezTo>
              </a:path>
              <a:path w="21600" h="32804" stroke="0" extrusionOk="0">
                <a:moveTo>
                  <a:pt x="9676" y="32804"/>
                </a:moveTo>
                <a:cubicBezTo>
                  <a:pt x="3634" y="28803"/>
                  <a:pt x="0" y="22039"/>
                  <a:pt x="0" y="14793"/>
                </a:cubicBezTo>
                <a:cubicBezTo>
                  <a:pt x="-1" y="9295"/>
                  <a:pt x="2095" y="4005"/>
                  <a:pt x="5860" y="-1"/>
                </a:cubicBezTo>
                <a:lnTo>
                  <a:pt x="21600" y="14793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 flipH="1">
            <a:off x="1478226" y="2846569"/>
            <a:ext cx="1220788" cy="1768475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>
            <a:off x="2699013" y="2846569"/>
            <a:ext cx="1906588" cy="1768475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 flipH="1">
            <a:off x="970969" y="4615044"/>
            <a:ext cx="507256" cy="743679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2178842" y="2365556"/>
            <a:ext cx="520171" cy="481014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aphicFrame>
        <p:nvGraphicFramePr>
          <p:cNvPr id="28" name="Object 41"/>
          <p:cNvGraphicFramePr>
            <a:graphicFrameLocks noChangeAspect="1"/>
          </p:cNvGraphicFramePr>
          <p:nvPr/>
        </p:nvGraphicFramePr>
        <p:xfrm>
          <a:off x="1458158" y="4641296"/>
          <a:ext cx="241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200" imgH="304560" progId="Equation.DSMT4">
                  <p:embed/>
                </p:oleObj>
              </mc:Choice>
              <mc:Fallback>
                <p:oleObj name="Equation" r:id="rId3" imgW="241200" imgH="304560" progId="Equation.DSMT4">
                  <p:embed/>
                  <p:pic>
                    <p:nvPicPr>
                      <p:cNvPr id="28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158" y="4641296"/>
                        <a:ext cx="2413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5"/>
          <p:cNvGraphicFramePr>
            <a:graphicFrameLocks noChangeAspect="1"/>
          </p:cNvGraphicFramePr>
          <p:nvPr/>
        </p:nvGraphicFramePr>
        <p:xfrm>
          <a:off x="2321641" y="2663348"/>
          <a:ext cx="2000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304560" progId="Equation.DSMT4">
                  <p:embed/>
                </p:oleObj>
              </mc:Choice>
              <mc:Fallback>
                <p:oleObj name="Equation" r:id="rId5" imgW="203040" imgH="304560" progId="Equation.DSMT4">
                  <p:embed/>
                  <p:pic>
                    <p:nvPicPr>
                      <p:cNvPr id="32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1641" y="2663348"/>
                        <a:ext cx="200025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kstniOkvir 33"/>
          <p:cNvSpPr txBox="1"/>
          <p:nvPr/>
        </p:nvSpPr>
        <p:spPr>
          <a:xfrm>
            <a:off x="1123155" y="4453122"/>
            <a:ext cx="46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A</a:t>
            </a:r>
          </a:p>
        </p:txBody>
      </p:sp>
      <p:sp>
        <p:nvSpPr>
          <p:cNvPr id="35" name="TekstniOkvir 34"/>
          <p:cNvSpPr txBox="1"/>
          <p:nvPr/>
        </p:nvSpPr>
        <p:spPr>
          <a:xfrm>
            <a:off x="4443216" y="4570635"/>
            <a:ext cx="46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B</a:t>
            </a:r>
          </a:p>
        </p:txBody>
      </p:sp>
      <p:sp>
        <p:nvSpPr>
          <p:cNvPr id="36" name="TekstniOkvir 35"/>
          <p:cNvSpPr txBox="1"/>
          <p:nvPr/>
        </p:nvSpPr>
        <p:spPr>
          <a:xfrm>
            <a:off x="2533414" y="2504862"/>
            <a:ext cx="46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C</a:t>
            </a:r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3484700" y="4612555"/>
            <a:ext cx="2160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4" name="Pravokutnik 43"/>
          <p:cNvSpPr/>
          <p:nvPr/>
        </p:nvSpPr>
        <p:spPr>
          <a:xfrm>
            <a:off x="3410029" y="4624708"/>
            <a:ext cx="2067311" cy="1285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46" name="Ravni poveznik 45"/>
          <p:cNvCxnSpPr/>
          <p:nvPr/>
        </p:nvCxnSpPr>
        <p:spPr>
          <a:xfrm rot="5400000" flipH="1" flipV="1">
            <a:off x="5068663" y="4162962"/>
            <a:ext cx="0" cy="8991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ravokutnik 63"/>
          <p:cNvSpPr/>
          <p:nvPr/>
        </p:nvSpPr>
        <p:spPr>
          <a:xfrm rot="2580000">
            <a:off x="2381625" y="1969975"/>
            <a:ext cx="2067311" cy="128510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4598192" y="4297547"/>
          <a:ext cx="19367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5640" imgH="304560" progId="Equation.DSMT4">
                  <p:embed/>
                </p:oleObj>
              </mc:Choice>
              <mc:Fallback>
                <p:oleObj name="Equation" r:id="rId7" imgW="215640" imgH="304560" progId="Equation.DSMT4">
                  <p:embed/>
                  <p:pic>
                    <p:nvPicPr>
                      <p:cNvPr id="163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192" y="4297547"/>
                        <a:ext cx="193675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kstniOkvir 42"/>
          <p:cNvSpPr txBox="1"/>
          <p:nvPr/>
        </p:nvSpPr>
        <p:spPr>
          <a:xfrm>
            <a:off x="124937" y="272534"/>
            <a:ext cx="431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Prisjetimo se i ponovimo …</a:t>
            </a:r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3441273" y="5431993"/>
          <a:ext cx="2608616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93680" imgH="330120" progId="Equation.DSMT4">
                  <p:embed/>
                </p:oleObj>
              </mc:Choice>
              <mc:Fallback>
                <p:oleObj name="Equation" r:id="rId9" imgW="1993680" imgH="330120" progId="Equation.DSMT4">
                  <p:embed/>
                  <p:pic>
                    <p:nvPicPr>
                      <p:cNvPr id="163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273" y="5431993"/>
                        <a:ext cx="2608616" cy="4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38"/>
          <p:cNvGraphicFramePr>
            <a:graphicFrameLocks noChangeAspect="1"/>
          </p:cNvGraphicFramePr>
          <p:nvPr/>
        </p:nvGraphicFramePr>
        <p:xfrm>
          <a:off x="1618933" y="4394632"/>
          <a:ext cx="1905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0440" imgH="177480" progId="Equation.DSMT4">
                  <p:embed/>
                </p:oleObj>
              </mc:Choice>
              <mc:Fallback>
                <p:oleObj name="Equation" r:id="rId11" imgW="190440" imgH="177480" progId="Equation.DSMT4">
                  <p:embed/>
                  <p:pic>
                    <p:nvPicPr>
                      <p:cNvPr id="51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933" y="4394632"/>
                        <a:ext cx="1905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Arc 23"/>
          <p:cNvSpPr>
            <a:spLocks/>
          </p:cNvSpPr>
          <p:nvPr/>
        </p:nvSpPr>
        <p:spPr bwMode="auto">
          <a:xfrm>
            <a:off x="4204970" y="4330623"/>
            <a:ext cx="395288" cy="276225"/>
          </a:xfrm>
          <a:custGeom>
            <a:avLst/>
            <a:gdLst>
              <a:gd name="G0" fmla="+- 21600 0 0"/>
              <a:gd name="G1" fmla="+- 14777 0 0"/>
              <a:gd name="G2" fmla="+- 21600 0 0"/>
              <a:gd name="T0" fmla="*/ 2 w 21600"/>
              <a:gd name="T1" fmla="*/ 15037 h 15037"/>
              <a:gd name="T2" fmla="*/ 5846 w 21600"/>
              <a:gd name="T3" fmla="*/ 0 h 15037"/>
              <a:gd name="T4" fmla="*/ 21600 w 21600"/>
              <a:gd name="T5" fmla="*/ 14777 h 15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5037" fill="none" extrusionOk="0">
                <a:moveTo>
                  <a:pt x="1" y="15037"/>
                </a:moveTo>
                <a:cubicBezTo>
                  <a:pt x="0" y="14950"/>
                  <a:pt x="0" y="14863"/>
                  <a:pt x="0" y="14777"/>
                </a:cubicBezTo>
                <a:cubicBezTo>
                  <a:pt x="-1" y="9287"/>
                  <a:pt x="2090" y="4003"/>
                  <a:pt x="5845" y="-1"/>
                </a:cubicBezTo>
              </a:path>
              <a:path w="21600" h="15037" stroke="0" extrusionOk="0">
                <a:moveTo>
                  <a:pt x="1" y="15037"/>
                </a:moveTo>
                <a:cubicBezTo>
                  <a:pt x="0" y="14950"/>
                  <a:pt x="0" y="14863"/>
                  <a:pt x="0" y="14777"/>
                </a:cubicBezTo>
                <a:cubicBezTo>
                  <a:pt x="-1" y="9287"/>
                  <a:pt x="2090" y="4003"/>
                  <a:pt x="5845" y="-1"/>
                </a:cubicBezTo>
                <a:lnTo>
                  <a:pt x="21600" y="1477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aphicFrame>
        <p:nvGraphicFramePr>
          <p:cNvPr id="53" name="Object 39"/>
          <p:cNvGraphicFramePr>
            <a:graphicFrameLocks noChangeAspect="1"/>
          </p:cNvGraphicFramePr>
          <p:nvPr/>
        </p:nvGraphicFramePr>
        <p:xfrm>
          <a:off x="4281738" y="4413250"/>
          <a:ext cx="12541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9680" imgH="241200" progId="Equation.DSMT4">
                  <p:embed/>
                </p:oleObj>
              </mc:Choice>
              <mc:Fallback>
                <p:oleObj name="Equation" r:id="rId13" imgW="139680" imgH="241200" progId="Equation.DSMT4">
                  <p:embed/>
                  <p:pic>
                    <p:nvPicPr>
                      <p:cNvPr id="5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738" y="4413250"/>
                        <a:ext cx="125413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2640013" y="2945765"/>
          <a:ext cx="150812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52280" imgH="215640" progId="Equation.DSMT4">
                  <p:embed/>
                </p:oleObj>
              </mc:Choice>
              <mc:Fallback>
                <p:oleObj name="Equation" r:id="rId15" imgW="152280" imgH="215640" progId="Equation.DSMT4">
                  <p:embed/>
                  <p:pic>
                    <p:nvPicPr>
                      <p:cNvPr id="1640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2945765"/>
                        <a:ext cx="150812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kstniOkvir 56"/>
          <p:cNvSpPr txBox="1"/>
          <p:nvPr/>
        </p:nvSpPr>
        <p:spPr>
          <a:xfrm>
            <a:off x="357090" y="868714"/>
            <a:ext cx="9423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Vanjski kut</a:t>
            </a:r>
            <a:r>
              <a:rPr lang="hr-HR" sz="2800" dirty="0"/>
              <a:t> trokuta je </a:t>
            </a:r>
            <a:r>
              <a:rPr lang="hr-HR" sz="2800" dirty="0" err="1"/>
              <a:t>sukut</a:t>
            </a:r>
            <a:r>
              <a:rPr lang="hr-HR" sz="2800" dirty="0"/>
              <a:t> unutarnjeg kuta trokuta.</a:t>
            </a:r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>
            <a:off x="1478226" y="4615044"/>
            <a:ext cx="31273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" name="Oval 37"/>
          <p:cNvSpPr>
            <a:spLocks noChangeArrowheads="1"/>
          </p:cNvSpPr>
          <p:nvPr/>
        </p:nvSpPr>
        <p:spPr bwMode="auto">
          <a:xfrm>
            <a:off x="2679963" y="2827519"/>
            <a:ext cx="38100" cy="38100"/>
          </a:xfrm>
          <a:prstGeom prst="ellipse">
            <a:avLst/>
          </a:prstGeom>
          <a:solidFill>
            <a:schemeClr val="bg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3" name="Oval 36"/>
          <p:cNvSpPr>
            <a:spLocks noChangeArrowheads="1"/>
          </p:cNvSpPr>
          <p:nvPr/>
        </p:nvSpPr>
        <p:spPr bwMode="auto">
          <a:xfrm>
            <a:off x="4586551" y="4595994"/>
            <a:ext cx="38100" cy="38100"/>
          </a:xfrm>
          <a:prstGeom prst="ellipse">
            <a:avLst/>
          </a:prstGeom>
          <a:solidFill>
            <a:schemeClr val="bg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1459176" y="4595994"/>
            <a:ext cx="38100" cy="38100"/>
          </a:xfrm>
          <a:prstGeom prst="ellipse">
            <a:avLst/>
          </a:prstGeom>
          <a:solidFill>
            <a:schemeClr val="bg1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6126163" y="2212975"/>
          <a:ext cx="17160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20480" imgH="304560" progId="Equation.DSMT4">
                  <p:embed/>
                </p:oleObj>
              </mc:Choice>
              <mc:Fallback>
                <p:oleObj name="Equation" r:id="rId17" imgW="1320480" imgH="304560" progId="Equation.DSMT4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26163" y="2212975"/>
                        <a:ext cx="17160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6161088" y="2849563"/>
          <a:ext cx="16335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57120" imgH="304560" progId="Equation.DSMT4">
                  <p:embed/>
                </p:oleObj>
              </mc:Choice>
              <mc:Fallback>
                <p:oleObj name="Equation" r:id="rId19" imgW="1257120" imgH="304560" progId="Equation.DSMT4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161088" y="2849563"/>
                        <a:ext cx="16335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184900" y="3578225"/>
          <a:ext cx="1617000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44520" imgH="304560" progId="Equation.DSMT4">
                  <p:embed/>
                </p:oleObj>
              </mc:Choice>
              <mc:Fallback>
                <p:oleObj name="Equation" r:id="rId21" imgW="1244520" imgH="304560" progId="Equation.DSMT4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184900" y="3578225"/>
                        <a:ext cx="1617000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Zaobljeni pravokutnik 36"/>
          <p:cNvSpPr/>
          <p:nvPr/>
        </p:nvSpPr>
        <p:spPr>
          <a:xfrm>
            <a:off x="5717489" y="4089582"/>
            <a:ext cx="3268662" cy="1047750"/>
          </a:xfrm>
          <a:prstGeom prst="round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38" name="TekstniOkvir 37"/>
          <p:cNvSpPr txBox="1">
            <a:spLocks noChangeArrowheads="1"/>
          </p:cNvSpPr>
          <p:nvPr/>
        </p:nvSpPr>
        <p:spPr bwMode="auto">
          <a:xfrm>
            <a:off x="5914339" y="4127682"/>
            <a:ext cx="3402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Zbroj veličina unutarnjeg i njemu susjednoga vanjskog kuta trokuta je 180°.</a:t>
            </a:r>
          </a:p>
        </p:txBody>
      </p:sp>
      <p:sp>
        <p:nvSpPr>
          <p:cNvPr id="40" name="Zaobljeni pravokutnik 39"/>
          <p:cNvSpPr/>
          <p:nvPr/>
        </p:nvSpPr>
        <p:spPr>
          <a:xfrm>
            <a:off x="1868594" y="6066641"/>
            <a:ext cx="5732463" cy="388937"/>
          </a:xfrm>
          <a:prstGeom prst="round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39" name="TekstniOkvir 38"/>
          <p:cNvSpPr txBox="1">
            <a:spLocks noChangeArrowheads="1"/>
          </p:cNvSpPr>
          <p:nvPr/>
        </p:nvSpPr>
        <p:spPr bwMode="auto">
          <a:xfrm>
            <a:off x="1844274" y="6091279"/>
            <a:ext cx="5788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Zbroj veličina vanjskih kutova trokuta je 360°.</a:t>
            </a:r>
          </a:p>
        </p:txBody>
      </p:sp>
    </p:spTree>
    <p:extLst>
      <p:ext uri="{BB962C8B-B14F-4D97-AF65-F5344CB8AC3E}">
        <p14:creationId xmlns:p14="http://schemas.microsoft.com/office/powerpoint/2010/main" val="9043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280000"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940000">
                                      <p:cBhvr>
                                        <p:cTn id="3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  <p:bldP spid="5" grpId="0" animBg="1"/>
      <p:bldP spid="6" grpId="0" animBg="1"/>
      <p:bldP spid="7" grpId="0" animBg="1"/>
      <p:bldP spid="19" grpId="0" animBg="1"/>
      <p:bldP spid="20" grpId="0" animBg="1"/>
      <p:bldP spid="17" grpId="0" animBg="1"/>
      <p:bldP spid="17" grpId="1" animBg="1"/>
      <p:bldP spid="57" grpId="0"/>
      <p:bldP spid="37" grpId="0" animBg="1"/>
      <p:bldP spid="38" grpId="0"/>
      <p:bldP spid="40" grpId="0" animBg="1"/>
      <p:bldP spid="39" grpId="0"/>
    </p:bldLst>
  </p:timing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7</Template>
  <TotalTime>1050</TotalTime>
  <Words>235</Words>
  <Application>Microsoft Office PowerPoint</Application>
  <PresentationFormat>Prikaz na zaslonu (4:3)</PresentationFormat>
  <Paragraphs>57</Paragraphs>
  <Slides>12</Slides>
  <Notes>2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Galerija</vt:lpstr>
      <vt:lpstr>Equation</vt:lpstr>
      <vt:lpstr>KUTOVI  MNOGOKUTA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VANJSKI  KUTOVI  MNOGOKUTA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Zeljka Orcic</dc:creator>
  <cp:lastModifiedBy>ivona.rogosic@gmail.com</cp:lastModifiedBy>
  <cp:revision>79</cp:revision>
  <dcterms:created xsi:type="dcterms:W3CDTF">2008-06-05T09:08:42Z</dcterms:created>
  <dcterms:modified xsi:type="dcterms:W3CDTF">2022-08-26T18:29:30Z</dcterms:modified>
</cp:coreProperties>
</file>