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1" r:id="rId4"/>
    <p:sldId id="260" r:id="rId5"/>
    <p:sldId id="272" r:id="rId6"/>
    <p:sldId id="273" r:id="rId7"/>
    <p:sldId id="274" r:id="rId8"/>
    <p:sldId id="277" r:id="rId9"/>
    <p:sldId id="278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61" r:id="rId19"/>
    <p:sldId id="285" r:id="rId20"/>
    <p:sldId id="263" r:id="rId21"/>
    <p:sldId id="262" r:id="rId22"/>
    <p:sldId id="286" r:id="rId23"/>
    <p:sldId id="270" r:id="rId2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501" autoAdjust="0"/>
  </p:normalViewPr>
  <p:slideViewPr>
    <p:cSldViewPr snapToGrid="0">
      <p:cViewPr>
        <p:scale>
          <a:sx n="45" d="100"/>
          <a:sy n="45" d="100"/>
        </p:scale>
        <p:origin x="-8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1.9.2018.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1.9.2018.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71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3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671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60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1.9.2018.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www.ucenici.com/wp-content/uploads/2017/05/Mali-Skolski-KaLeNDaR-s-praznicima-za-2017-2018-godinu-1.jpg" TargetMode="Externa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www.ucenici.com/wp-content/uploads/2017/05/Mali-Skolski-KaLeNDaR-s-praznicima-za-2017-2018-godinu-1.jpg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s://www.ucenici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/>
              <a:t>Roditeljski sastanak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14800"/>
            <a:ext cx="6858002" cy="914400"/>
          </a:xfrm>
        </p:spPr>
        <p:txBody>
          <a:bodyPr rtlCol="0"/>
          <a:lstStyle/>
          <a:p>
            <a:pPr rtl="0"/>
            <a:r>
              <a:rPr lang="hr-HR" dirty="0"/>
              <a:t>Razrednik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xmlns="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2017./2018.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A9320411-8DB9-4EB4-8B2D-041534AC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Kriteriji 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err="1"/>
              <a:t>odgojnoobrazovnoga</a:t>
            </a:r>
            <a:r>
              <a:rPr lang="hr-HR" sz="1400" dirty="0"/>
              <a:t> 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0,5% nastavnih sati </a:t>
            </a:r>
            <a:r>
              <a:rPr lang="hr-HR" sz="1600" dirty="0"/>
              <a:t>od ukupnoga broja sati u koje je trebao biti uključen tijekom nastavne godine </a:t>
            </a:r>
            <a:r>
              <a:rPr lang="hr-HR" sz="1600" b="1" dirty="0"/>
              <a:t>(više od 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ili konzumiranje </a:t>
            </a:r>
            <a:r>
              <a:rPr lang="hr-HR" sz="1400" dirty="0" err="1"/>
              <a:t>psihoaktivnih</a:t>
            </a:r>
            <a:r>
              <a:rPr lang="hr-HR" sz="1400" dirty="0"/>
              <a:t> sredstava u prostor škole 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dovođenje ili pomaganje prilikom dolaska neovlaštenim osobama 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7684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STROGOG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1.5 %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25593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PRESELJENJA U DRUGU ŠKOLU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728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osobe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opomene i ukora </a:t>
            </a:r>
            <a:r>
              <a:rPr lang="hr-HR" sz="1600" dirty="0"/>
              <a:t>mora se izreći najkasnije u </a:t>
            </a:r>
            <a:r>
              <a:rPr lang="hr-HR" sz="1600" b="1" dirty="0"/>
              <a:t>roku od 15 dana </a:t>
            </a:r>
            <a:r>
              <a:rPr lang="hr-HR" sz="16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strogog ukora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30 dana</a:t>
            </a:r>
            <a:r>
              <a:rPr lang="hr-HR" sz="16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preseljenja u drugu školu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60 dana </a:t>
            </a:r>
            <a:r>
              <a:rPr lang="hr-HR" sz="1600" dirty="0"/>
              <a:t>od dana saznanja za neprihvatljivo ponašanje učenika zbog kojeg se izriče.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898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0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l-PL" dirty="0"/>
              <a:t>Kalendar školske godine 2017./2018.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945188" cy="4187952"/>
          </a:xfrm>
        </p:spPr>
        <p:txBody>
          <a:bodyPr rtlCol="0">
            <a:normAutofit fontScale="92500" lnSpcReduction="20000"/>
          </a:bodyPr>
          <a:lstStyle/>
          <a:p>
            <a:r>
              <a:rPr lang="pl-PL" sz="2000" b="1" dirty="0"/>
              <a:t>Prvo polugodište </a:t>
            </a:r>
            <a:r>
              <a:rPr lang="pl-PL" sz="2000" dirty="0"/>
              <a:t>traje od 4. rujna 2017. do 22. prosinca 2017.</a:t>
            </a:r>
          </a:p>
          <a:p>
            <a:r>
              <a:rPr lang="pl-PL" sz="2000" b="1" dirty="0"/>
              <a:t>Drugo polugodište </a:t>
            </a:r>
            <a:r>
              <a:rPr lang="pl-PL" sz="2000" dirty="0"/>
              <a:t>traje od 15. siječnja 2018. do 15. lipnja 2018.</a:t>
            </a:r>
          </a:p>
          <a:p>
            <a:endParaRPr lang="hr-HR" sz="2000" dirty="0"/>
          </a:p>
          <a:p>
            <a:r>
              <a:rPr lang="hr-HR" sz="2000" b="1" dirty="0"/>
              <a:t>Zimski praznici </a:t>
            </a:r>
            <a:r>
              <a:rPr lang="hr-HR" sz="2000" dirty="0"/>
              <a:t>učenika počinje 27. prosinca 2017., a završava 12. siječnja 2018.</a:t>
            </a:r>
          </a:p>
          <a:p>
            <a:r>
              <a:rPr lang="hr-HR" sz="2000" b="1" dirty="0"/>
              <a:t>Proljetni odmor </a:t>
            </a:r>
            <a:r>
              <a:rPr lang="hr-HR" sz="2000" dirty="0"/>
              <a:t>učenika počinje 29. ožujka 2018., a završava 6. travnja 2018. te nastava počinje 9. travnja 2018.</a:t>
            </a:r>
          </a:p>
          <a:p>
            <a:r>
              <a:rPr lang="hr-HR" sz="2000" b="1" dirty="0"/>
              <a:t>Ljetni praznici </a:t>
            </a:r>
            <a:r>
              <a:rPr lang="hr-HR" sz="2000" dirty="0"/>
              <a:t>počinju 18. lipnja 2018.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7" name="Rezervirano mjesto sadržaja 6" descr="Slika na kojoj se prikazuje tekst&#10;&#10;Opis je generiran uz vrlo visoku pouzdanost">
            <a:hlinkClick r:id="rId5"/>
            <a:extLst>
              <a:ext uri="{FF2B5EF4-FFF2-40B4-BE49-F238E27FC236}">
                <a16:creationId xmlns:a16="http://schemas.microsoft.com/office/drawing/2014/main" xmlns="" id="{11D09AB0-AC38-42DF-805B-5A966912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1524000"/>
            <a:ext cx="4951413" cy="3154102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1" y="96214"/>
            <a:ext cx="10058402" cy="817222"/>
          </a:xfrm>
        </p:spPr>
        <p:txBody>
          <a:bodyPr rtlCol="0">
            <a:normAutofit/>
          </a:bodyPr>
          <a:lstStyle/>
          <a:p>
            <a:r>
              <a:rPr lang="pl-PL" dirty="0"/>
              <a:t>Kalendar školske godine 2017./2018.</a:t>
            </a:r>
            <a:endParaRPr lang="hr-HR" dirty="0"/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7" name="Rezervirano mjesto sadržaja 6" descr="Slika na kojoj se prikazuje tekst&#10;&#10;Opis je generiran uz vrlo visoku pouzdanost">
            <a:hlinkClick r:id="rId5"/>
            <a:extLst>
              <a:ext uri="{FF2B5EF4-FFF2-40B4-BE49-F238E27FC236}">
                <a16:creationId xmlns:a16="http://schemas.microsoft.com/office/drawing/2014/main" xmlns="" id="{11D09AB0-AC38-42DF-805B-5A966912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05" y="910164"/>
            <a:ext cx="9337108" cy="5947836"/>
          </a:xfrm>
        </p:spPr>
      </p:pic>
    </p:spTree>
    <p:extLst>
      <p:ext uri="{BB962C8B-B14F-4D97-AF65-F5344CB8AC3E}">
        <p14:creationId xmlns:p14="http://schemas.microsoft.com/office/powerpoint/2010/main" val="1077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praćenju i ocjenjivanju učenika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Kalendar 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717E26B0-2537-4E9F-B753-AD14280BC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xmlns="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3018971" y="2220685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Školi svake školske godine ustrojava </a:t>
            </a:r>
            <a:r>
              <a:rPr lang="pl-PL" sz="1800" b="1" dirty="0"/>
              <a:t>Vijeće roditelja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Vijeće roditelja sastavljeno je od preds</a:t>
            </a:r>
            <a:r>
              <a:rPr lang="pl-PL" sz="1800" b="1" dirty="0"/>
              <a:t>tavnika roditelja učenika svakog razrednog odjela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1" i="1" dirty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4260" y="1330346"/>
            <a:ext cx="3840480" cy="406896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Razne obavijesti </a:t>
            </a:r>
            <a:br>
              <a:rPr lang="hr-HR" dirty="0"/>
            </a:br>
            <a:r>
              <a:rPr lang="hr-HR" dirty="0"/>
              <a:t>(kuhinja, osiguranje, individualni razgovori, izvannastavne aktivnosti i izborna nastava)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494802F7-95DE-40F7-BDB8-542748C36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68E1A94-99E8-454B-B3A0-F15D4C6C1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0" y="943429"/>
            <a:ext cx="507936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xmlns="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/>
              <a:t>Mjesto za prvu natuknicu</a:t>
            </a:r>
          </a:p>
          <a:p>
            <a:pPr rtl="0"/>
            <a:r>
              <a:rPr lang="hr-HR" dirty="0"/>
              <a:t>Mjesto za drugu natuknicu</a:t>
            </a:r>
          </a:p>
          <a:p>
            <a:pPr rtl="0"/>
            <a:r>
              <a:rPr lang="hr-HR" dirty="0"/>
              <a:t>Mjesto za treću natuknicu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/>
              <a:t>škola surađuje s roditeljima/skrbnicima putem roditeljskih sastanaka i drugih pogodnih oblika informiranja</a:t>
            </a:r>
          </a:p>
          <a:p>
            <a:r>
              <a:rPr lang="hr-HR" sz="1800" dirty="0"/>
              <a:t> roditelji/skrbnici su dužni </a:t>
            </a:r>
            <a:r>
              <a:rPr lang="hr-HR" sz="1800" dirty="0" err="1"/>
              <a:t>nazočiti</a:t>
            </a:r>
            <a:r>
              <a:rPr lang="hr-HR" sz="1800" dirty="0"/>
              <a:t> roditeljskim sastancima i dolaziti na individualne razgovore (preporuka je dvaput u jednom polugodištu) prema rasporedu održavanja</a:t>
            </a:r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isječak crteža&#10;&#10;Opis je generiran uz visoku pouzdanost">
            <a:extLst>
              <a:ext uri="{FF2B5EF4-FFF2-40B4-BE49-F238E27FC236}">
                <a16:creationId xmlns:a16="http://schemas.microsoft.com/office/drawing/2014/main" xmlns="" id="{7AA50E7E-B14E-429C-AB30-C8B537BF8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049">
            <a:off x="9415883" y="962671"/>
            <a:ext cx="2490107" cy="18675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>
            <a:noAutofit/>
          </a:bodyPr>
          <a:lstStyle/>
          <a:p>
            <a:r>
              <a:rPr lang="hr-HR" sz="28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 fontScale="92500" lnSpcReduction="1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znanja, vještina, sposobnostima, samostalnosti i odgovornosti prema radu, u skladu s unaprijed definiranim načinima, postupcima i elementima.</a:t>
            </a:r>
          </a:p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kompetencija i postavljenim zadacima definiranim nacionalnim i predmetnim kurikulumom.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podrazumijeva procjenu postignute razine kompetencija u nastavnome predmetu tijekom školske godine.</a:t>
            </a:r>
          </a:p>
          <a:p>
            <a:pPr fontAlgn="base"/>
            <a:r>
              <a:rPr lang="hr-HR" b="1" dirty="0"/>
              <a:t>Ocjenjivanje</a:t>
            </a:r>
            <a:r>
              <a:rPr lang="hr-HR" dirty="0"/>
              <a:t> je pridavanje brojčane ili opisne vrijednosti rezultatima praćenja i provjeravanja učenikovog rada.</a:t>
            </a:r>
          </a:p>
        </p:txBody>
      </p:sp>
      <p:pic>
        <p:nvPicPr>
          <p:cNvPr id="8" name="Rezervirano mjesto sadržaja 7">
            <a:hlinkClick r:id="rId4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368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hr-HR" b="1" i="1" dirty="0"/>
              <a:t>Načini, postupci i elementi vrednovanja</a:t>
            </a:r>
          </a:p>
          <a:p>
            <a:pPr fontAlgn="base"/>
            <a:r>
              <a:rPr lang="hr-HR" b="1" dirty="0"/>
              <a:t>Elemente ocjenjivanja </a:t>
            </a:r>
            <a:r>
              <a:rPr lang="hr-HR" dirty="0"/>
              <a:t>određenoga nastavnoga predmeta te načine i postupke vrednovanja </a:t>
            </a:r>
            <a:r>
              <a:rPr lang="hr-HR" b="1" dirty="0"/>
              <a:t>izrađuje učitelj određenoga nastavnoga predmeta</a:t>
            </a:r>
            <a:r>
              <a:rPr lang="hr-HR" dirty="0"/>
              <a:t> s učiteljima istoga nastavnoga predmeta, odnosno odgojno-obrazovnoga područja na lokalnoj, regionalnoj, odnosno nacionalnoj razini.</a:t>
            </a:r>
          </a:p>
          <a:p>
            <a:pPr marL="0" indent="0">
              <a:buNone/>
            </a:pPr>
            <a:r>
              <a:rPr lang="hr-HR" b="1" dirty="0"/>
              <a:t>Vrednovanje ponašanja</a:t>
            </a:r>
          </a:p>
          <a:p>
            <a:r>
              <a:rPr lang="hr-HR" dirty="0"/>
              <a:t>provode razrednici i stručni suradnici </a:t>
            </a:r>
            <a:r>
              <a:rPr lang="hr-HR" dirty="0" err="1"/>
              <a:t>tansparentno</a:t>
            </a:r>
            <a:r>
              <a:rPr lang="hr-HR" dirty="0"/>
              <a:t>, javno i kontinuirano, poštujući učenikovu osobnost i dajući svakom jednaku priliku.</a:t>
            </a:r>
          </a:p>
          <a:p>
            <a:pPr marL="0" indent="0">
              <a:buNone/>
            </a:pPr>
            <a:r>
              <a:rPr lang="hr-HR" b="1" dirty="0"/>
              <a:t>Uvodno ili inicijalno provjeravanje </a:t>
            </a:r>
          </a:p>
          <a:p>
            <a:r>
              <a:rPr lang="hr-HR" dirty="0"/>
              <a:t>Providi se na početku godine </a:t>
            </a:r>
            <a:r>
              <a:rPr lang="hr-HR" b="1" dirty="0"/>
              <a:t>rezultat se upisuje u rubriku </a:t>
            </a:r>
            <a:r>
              <a:rPr lang="hr-HR" dirty="0"/>
              <a:t>bilježaka i ne ocjenjuje se, a služi kao informacija učeniku, roditelju i učitelju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6788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Usmeno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godine, a može se </a:t>
            </a:r>
            <a:r>
              <a:rPr lang="hr-HR" sz="1600" dirty="0" err="1"/>
              <a:t>providiti</a:t>
            </a:r>
            <a:r>
              <a:rPr lang="hr-HR" sz="1600" dirty="0"/>
              <a:t> na svakom satu bez obvezne najave</a:t>
            </a:r>
          </a:p>
          <a:p>
            <a:pPr>
              <a:spcBef>
                <a:spcPts val="600"/>
              </a:spcBef>
            </a:pPr>
            <a:r>
              <a:rPr lang="hr-HR" altLang="sr-Latn-RS" sz="1600" dirty="0"/>
              <a:t>U</a:t>
            </a:r>
            <a:r>
              <a:rPr lang="en-US" altLang="sr-Latn-RS" sz="1600" dirty="0" err="1"/>
              <a:t>čenik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može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provjeravan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samo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jednoga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hr-HR" altLang="sr-Latn-RS" sz="1600" dirty="0"/>
              <a:t> 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kada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piše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provjeru</a:t>
            </a:r>
            <a:r>
              <a:rPr lang="en-US" altLang="sr-Latn-RS" sz="1600" dirty="0"/>
              <a:t>, </a:t>
            </a:r>
            <a:r>
              <a:rPr lang="en-US" altLang="sr-Latn-RS" sz="1600" dirty="0" err="1"/>
              <a:t>odnosno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dva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nastavna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ako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taj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nema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pisanih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provjera</a:t>
            </a:r>
            <a:r>
              <a:rPr lang="en-US" altLang="sr-Latn-RS" sz="1600" dirty="0"/>
              <a:t>. </a:t>
            </a:r>
            <a:endParaRPr lang="hr-HR" altLang="sr-Latn-RS" sz="1600" dirty="0"/>
          </a:p>
          <a:p>
            <a:pPr>
              <a:spcBef>
                <a:spcPts val="600"/>
              </a:spcBef>
            </a:pPr>
            <a:r>
              <a:rPr lang="en-US" altLang="sr-Latn-RS" sz="1600" dirty="0"/>
              <a:t>Datum </a:t>
            </a:r>
            <a:r>
              <a:rPr lang="en-US" altLang="sr-Latn-RS" sz="1600" dirty="0" err="1"/>
              <a:t>svake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provjere</a:t>
            </a:r>
            <a:r>
              <a:rPr lang="en-US" altLang="sr-Latn-RS" sz="1600" dirty="0"/>
              <a:t> mora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unesen</a:t>
            </a:r>
            <a:r>
              <a:rPr lang="en-US" altLang="sr-Latn-RS" sz="1600" dirty="0"/>
              <a:t> u </a:t>
            </a:r>
            <a:r>
              <a:rPr lang="en-US" altLang="sr-Latn-RS" sz="1600" dirty="0" err="1"/>
              <a:t>rubriku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bilježaka</a:t>
            </a:r>
            <a:endParaRPr lang="en-US" altLang="sr-Latn-RS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Pisano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 nakon obrađenih i uvježbanih sadržaja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jednome danu učenik može pisati samo jednu VELIKU pisanu provjeru, a u jednome tjednu najviše četiri pisane provjere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OKVIRNI vremenik pisanih radova: škola mora javno objaviti do kraja 3. tjedna u svakom polugodištu oglasnoj ploči ili mrežnoj stranici škole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i</a:t>
            </a:r>
            <a:r>
              <a:rPr lang="pt-BR" sz="1600" dirty="0"/>
              <a:t>zvodi se temeljem elemenata vrednovanja</a:t>
            </a: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31658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Okvirni vremenik pisanih provjera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školski dokument koji je svaka škola dužna imati za tekuću školsku godinu.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Škola je dužna do kraja trećega tjedna nastave u svakom polugodištu javno objaviti vremenik za sve razredne odjele na oglasnoj ploči ili stranici škole</a:t>
            </a:r>
            <a:r>
              <a:rPr lang="hr-HR" sz="1600" b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Razrednik</a:t>
            </a:r>
            <a:r>
              <a:rPr lang="hr-HR" sz="1600" dirty="0"/>
              <a:t> je dužan jed</a:t>
            </a:r>
            <a:r>
              <a:rPr lang="hr-HR" sz="1600" b="1" dirty="0"/>
              <a:t>nom tjedno organizirati individualni informativni razgovor za roditelje </a:t>
            </a:r>
            <a:r>
              <a:rPr lang="hr-HR" sz="1600" dirty="0"/>
              <a:t>na kojemu izvješćuje roditelja o postignutim razinama kompetencija njegovoga djeteta kroz sve nastavne predmete, izostancima i vladanju,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 terminima informativnih razgovora razrednik upoznaje učenike, roditelje, ravnatelja i stručne suradnike na početku školske godine</a:t>
            </a:r>
          </a:p>
          <a:p>
            <a:pPr>
              <a:spcBef>
                <a:spcPts val="600"/>
              </a:spcBef>
            </a:pPr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895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197874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Učenik </a:t>
            </a:r>
            <a:r>
              <a:rPr lang="hr-HR" sz="1600" b="1" dirty="0"/>
              <a:t>ima pravo znati elemente ocjenjivanja</a:t>
            </a:r>
            <a:r>
              <a:rPr lang="hr-HR" sz="1600" dirty="0"/>
              <a:t>, kao i načine I postupke vrednovanja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Ukoliko se </a:t>
            </a:r>
            <a:r>
              <a:rPr lang="hr-HR" sz="1600" b="1" dirty="0"/>
              <a:t>učenik ne pridržava pravila,</a:t>
            </a:r>
            <a:r>
              <a:rPr lang="hr-HR" sz="1600" dirty="0"/>
              <a:t> učitelj može predložiti određenu pedagošku mjeru razredniku, razrednome vijeću ili učiteljskome vijeću.</a:t>
            </a:r>
            <a:endParaRPr lang="hr-H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roditelja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Roditelj ima pravo znati elemente ocjenjivanja</a:t>
            </a:r>
            <a:r>
              <a:rPr lang="hr-HR" sz="1600" dirty="0"/>
              <a:t>, kao i načine i postupke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 načinima i postupcima vrednovanja i ocjenjivanja roditelje </a:t>
            </a:r>
            <a:r>
              <a:rPr lang="hr-HR" sz="1600" b="1" dirty="0"/>
              <a:t>informira razrednik na roditeljskim sastancima i individualnim informativnim razgovorima</a:t>
            </a:r>
            <a:r>
              <a:rPr lang="hr-HR" sz="1600" dirty="0"/>
              <a:t>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je </a:t>
            </a:r>
            <a:r>
              <a:rPr lang="hr-HR" sz="1600" b="1" dirty="0"/>
              <a:t>dužan redovito dolaziti na roditeljske sastanke</a:t>
            </a:r>
            <a:r>
              <a:rPr lang="hr-HR" sz="1600" dirty="0"/>
              <a:t> i razgovore s razrednikom.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Roditelj ima pravo uvida u pisane i druge radove i ocjene djeteta </a:t>
            </a:r>
            <a:r>
              <a:rPr lang="hr-HR" sz="1600" dirty="0"/>
              <a:t>na organiziranim individualnim informativnim razgovorima s razrednikom.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ima pravo od razrednika </a:t>
            </a:r>
            <a:r>
              <a:rPr lang="hr-HR" sz="1600" b="1" dirty="0"/>
              <a:t>zatražiti informativni razgovor s predmetnim nastavnikom.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posljednjem tjednu prije završetka nastavne godine </a:t>
            </a:r>
            <a:r>
              <a:rPr lang="hr-HR" sz="1600" dirty="0"/>
              <a:t>ne organiziraju se roditeljski sastanci i individualni informativni razgovori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</a:t>
            </a:r>
            <a:r>
              <a:rPr lang="hr-HR" sz="1600" b="1" dirty="0"/>
              <a:t>ima pravo izvijestiti ravnatelja </a:t>
            </a:r>
            <a:r>
              <a:rPr lang="hr-HR" sz="1600" dirty="0"/>
              <a:t>ako mu razrednik ili predmetni učitelj odbija dati pravodobne i potrebne obavijesti o uspjehu njegovoga djeteta.</a:t>
            </a:r>
          </a:p>
          <a:p>
            <a:pPr>
              <a:spcBef>
                <a:spcPts val="600"/>
              </a:spcBef>
            </a:pPr>
            <a:endParaRPr lang="hr-HR" sz="1600" dirty="0"/>
          </a:p>
          <a:p>
            <a:pPr>
              <a:spcBef>
                <a:spcPts val="600"/>
              </a:spcBef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endParaRPr lang="hr-HR" sz="1600" b="1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xmlns="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37483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1344</TotalTime>
  <Words>2323</Words>
  <Application>Microsoft Office PowerPoint</Application>
  <PresentationFormat>Prilagođeno</PresentationFormat>
  <Paragraphs>197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Ilustracija s motivom prirode 16 x 9</vt:lpstr>
      <vt:lpstr>Roditeljski sastanak</vt:lpstr>
      <vt:lpstr>DNEVNI RED</vt:lpstr>
      <vt:lpstr>Pravilnik o kućnom redu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Kalendar školske godine 2017./2018.</vt:lpstr>
      <vt:lpstr>Kalendar školske godine 2017./2018.</vt:lpstr>
      <vt:lpstr>Izbor roditelja za Vijeće roditelja</vt:lpstr>
      <vt:lpstr>Razne obavijesti  (kuhinja, osiguranje, individualni razgovori, izvannastavne aktivnosti i izborna nastava)</vt:lpstr>
      <vt:lpstr>Pitanja i prijedlozi</vt:lpstr>
      <vt:lpstr>ZAHVALJUJEM NA POZORNOSTI!  ŽELIM NAM USPJEŠNU SURADNJU! 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Korisnik</cp:lastModifiedBy>
  <cp:revision>19</cp:revision>
  <dcterms:created xsi:type="dcterms:W3CDTF">2017-08-20T15:57:53Z</dcterms:created>
  <dcterms:modified xsi:type="dcterms:W3CDTF">2018-09-01T12:32:17Z</dcterms:modified>
  <cp:category>Prvi Roditeljski sastanak prezentacija</cp:category>
</cp:coreProperties>
</file>